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Default Extension="gif" ContentType="image/gif"/>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chart2.xml" ContentType="application/vnd.openxmlformats-officedocument.drawingml.chart+xml"/>
  <Override PartName="/ppt/notesSlides/notesSlide1.xml" ContentType="application/vnd.openxmlformats-officedocument.presentationml.notesSlide+xml"/>
  <Override PartName="/ppt/charts/chart3.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handoutMasterIdLst>
    <p:handoutMasterId r:id="rId34"/>
  </p:handoutMasterIdLst>
  <p:sldIdLst>
    <p:sldId id="258" r:id="rId2"/>
    <p:sldId id="276" r:id="rId3"/>
    <p:sldId id="259" r:id="rId4"/>
    <p:sldId id="291" r:id="rId5"/>
    <p:sldId id="279" r:id="rId6"/>
    <p:sldId id="327" r:id="rId7"/>
    <p:sldId id="314" r:id="rId8"/>
    <p:sldId id="295" r:id="rId9"/>
    <p:sldId id="296" r:id="rId10"/>
    <p:sldId id="297" r:id="rId11"/>
    <p:sldId id="299" r:id="rId12"/>
    <p:sldId id="302" r:id="rId13"/>
    <p:sldId id="304" r:id="rId14"/>
    <p:sldId id="305" r:id="rId15"/>
    <p:sldId id="301" r:id="rId16"/>
    <p:sldId id="324" r:id="rId17"/>
    <p:sldId id="325" r:id="rId18"/>
    <p:sldId id="309" r:id="rId19"/>
    <p:sldId id="310" r:id="rId20"/>
    <p:sldId id="308" r:id="rId21"/>
    <p:sldId id="311" r:id="rId22"/>
    <p:sldId id="326" r:id="rId23"/>
    <p:sldId id="313" r:id="rId24"/>
    <p:sldId id="315" r:id="rId25"/>
    <p:sldId id="317" r:id="rId26"/>
    <p:sldId id="318" r:id="rId27"/>
    <p:sldId id="319" r:id="rId28"/>
    <p:sldId id="320" r:id="rId29"/>
    <p:sldId id="321" r:id="rId30"/>
    <p:sldId id="323" r:id="rId31"/>
    <p:sldId id="267" r:id="rId3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DDDDD"/>
    <a:srgbClr val="B2B2B2"/>
    <a:srgbClr val="154AB3"/>
    <a:srgbClr val="1B5AAD"/>
    <a:srgbClr val="18519C"/>
    <a:srgbClr val="2373DD"/>
    <a:srgbClr val="1D366E"/>
    <a:srgbClr val="1D7214"/>
    <a:srgbClr val="497DB9"/>
    <a:srgbClr val="377AB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234" autoAdjust="0"/>
    <p:restoredTop sz="94660"/>
  </p:normalViewPr>
  <p:slideViewPr>
    <p:cSldViewPr>
      <p:cViewPr>
        <p:scale>
          <a:sx n="70" d="100"/>
          <a:sy n="70" d="100"/>
        </p:scale>
        <p:origin x="-1152" y="-3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vi-V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400">
                <a:solidFill>
                  <a:srgbClr val="FFC000"/>
                </a:solidFill>
                <a:latin typeface="Times New Roman" pitchFamily="18" charset="0"/>
                <a:cs typeface="Times New Roman" pitchFamily="18" charset="0"/>
              </a:defRPr>
            </a:pPr>
            <a:r>
              <a:rPr lang="en-US" sz="2400" dirty="0">
                <a:solidFill>
                  <a:srgbClr val="FFC000"/>
                </a:solidFill>
                <a:latin typeface="Times New Roman" pitchFamily="18" charset="0"/>
                <a:cs typeface="Times New Roman" pitchFamily="18" charset="0"/>
              </a:rPr>
              <a:t>TUYỂN SINH</a:t>
            </a:r>
          </a:p>
        </c:rich>
      </c:tx>
      <c:layout/>
      <c:overlay val="0"/>
    </c:title>
    <c:autoTitleDeleted val="0"/>
    <c:view3D>
      <c:rotX val="20"/>
      <c:rotY val="20"/>
      <c:rAngAx val="0"/>
      <c:perspective val="30"/>
    </c:view3D>
    <c:floor>
      <c:thickness val="0"/>
    </c:floor>
    <c:sideWall>
      <c:thickness val="0"/>
    </c:sideWall>
    <c:backWall>
      <c:thickness val="0"/>
    </c:backWall>
    <c:plotArea>
      <c:layout/>
      <c:bar3DChart>
        <c:barDir val="col"/>
        <c:grouping val="clustered"/>
        <c:varyColors val="0"/>
        <c:ser>
          <c:idx val="0"/>
          <c:order val="0"/>
          <c:tx>
            <c:strRef>
              <c:f>Sheet1!$B$1</c:f>
              <c:strCache>
                <c:ptCount val="1"/>
                <c:pt idx="0">
                  <c:v>TUYỂN SINH</c:v>
                </c:pt>
              </c:strCache>
            </c:strRef>
          </c:tx>
          <c:spPr>
            <a:solidFill>
              <a:srgbClr val="FFC000"/>
            </a:solidFill>
          </c:spPr>
          <c:invertIfNegative val="0"/>
          <c:dLbls>
            <c:dLbl>
              <c:idx val="0"/>
              <c:layout/>
              <c:tx>
                <c:rich>
                  <a:bodyPr/>
                  <a:lstStyle/>
                  <a:p>
                    <a:r>
                      <a:rPr lang="en-US" b="1">
                        <a:latin typeface="Times New Roman" pitchFamily="18" charset="0"/>
                        <a:cs typeface="Times New Roman" pitchFamily="18" charset="0"/>
                      </a:rPr>
                      <a:t> </a:t>
                    </a:r>
                    <a:r>
                      <a:rPr lang="en-US" b="1" smtClean="0">
                        <a:latin typeface="Times New Roman" pitchFamily="18" charset="0"/>
                        <a:cs typeface="Times New Roman" pitchFamily="18" charset="0"/>
                      </a:rPr>
                      <a:t>2.354 </a:t>
                    </a:r>
                    <a:endParaRPr lang="en-US"/>
                  </a:p>
                </c:rich>
              </c:tx>
              <c:showLegendKey val="0"/>
              <c:showVal val="1"/>
              <c:showCatName val="0"/>
              <c:showSerName val="0"/>
              <c:showPercent val="0"/>
              <c:showBubbleSize val="0"/>
            </c:dLbl>
            <c:dLbl>
              <c:idx val="1"/>
              <c:layout/>
              <c:tx>
                <c:rich>
                  <a:bodyPr/>
                  <a:lstStyle/>
                  <a:p>
                    <a:r>
                      <a:rPr lang="en-US" b="1">
                        <a:latin typeface="Times New Roman" pitchFamily="18" charset="0"/>
                        <a:cs typeface="Times New Roman" pitchFamily="18" charset="0"/>
                      </a:rPr>
                      <a:t> </a:t>
                    </a:r>
                    <a:r>
                      <a:rPr lang="en-US" b="1" smtClean="0">
                        <a:latin typeface="Times New Roman" pitchFamily="18" charset="0"/>
                        <a:cs typeface="Times New Roman" pitchFamily="18" charset="0"/>
                      </a:rPr>
                      <a:t>2.711 </a:t>
                    </a:r>
                    <a:endParaRPr lang="en-US"/>
                  </a:p>
                </c:rich>
              </c:tx>
              <c:showLegendKey val="0"/>
              <c:showVal val="1"/>
              <c:showCatName val="0"/>
              <c:showSerName val="0"/>
              <c:showPercent val="0"/>
              <c:showBubbleSize val="0"/>
            </c:dLbl>
            <c:dLbl>
              <c:idx val="2"/>
              <c:layout/>
              <c:tx>
                <c:rich>
                  <a:bodyPr/>
                  <a:lstStyle/>
                  <a:p>
                    <a:r>
                      <a:rPr lang="en-US" b="1">
                        <a:latin typeface="Times New Roman" pitchFamily="18" charset="0"/>
                        <a:cs typeface="Times New Roman" pitchFamily="18" charset="0"/>
                      </a:rPr>
                      <a:t> </a:t>
                    </a:r>
                    <a:r>
                      <a:rPr lang="en-US" b="1" smtClean="0">
                        <a:latin typeface="Times New Roman" pitchFamily="18" charset="0"/>
                        <a:cs typeface="Times New Roman" pitchFamily="18" charset="0"/>
                      </a:rPr>
                      <a:t>1.570 </a:t>
                    </a:r>
                    <a:endParaRPr lang="en-US"/>
                  </a:p>
                </c:rich>
              </c:tx>
              <c:showLegendKey val="0"/>
              <c:showVal val="1"/>
              <c:showCatName val="0"/>
              <c:showSerName val="0"/>
              <c:showPercent val="0"/>
              <c:showBubbleSize val="0"/>
            </c:dLbl>
            <c:dLbl>
              <c:idx val="3"/>
              <c:layout/>
              <c:tx>
                <c:rich>
                  <a:bodyPr/>
                  <a:lstStyle/>
                  <a:p>
                    <a:r>
                      <a:rPr lang="en-US" b="1">
                        <a:latin typeface="Times New Roman" pitchFamily="18" charset="0"/>
                        <a:cs typeface="Times New Roman" pitchFamily="18" charset="0"/>
                      </a:rPr>
                      <a:t> </a:t>
                    </a:r>
                    <a:r>
                      <a:rPr lang="en-US" b="1" smtClean="0">
                        <a:latin typeface="Times New Roman" pitchFamily="18" charset="0"/>
                        <a:cs typeface="Times New Roman" pitchFamily="18" charset="0"/>
                      </a:rPr>
                      <a:t>1.820 </a:t>
                    </a:r>
                    <a:endParaRPr lang="en-US"/>
                  </a:p>
                </c:rich>
              </c:tx>
              <c:showLegendKey val="0"/>
              <c:showVal val="1"/>
              <c:showCatName val="0"/>
              <c:showSerName val="0"/>
              <c:showPercent val="0"/>
              <c:showBubbleSize val="0"/>
            </c:dLbl>
            <c:dLbl>
              <c:idx val="4"/>
              <c:layout/>
              <c:tx>
                <c:rich>
                  <a:bodyPr/>
                  <a:lstStyle/>
                  <a:p>
                    <a:r>
                      <a:rPr lang="en-US" b="1">
                        <a:latin typeface="Times New Roman" pitchFamily="18" charset="0"/>
                        <a:cs typeface="Times New Roman" pitchFamily="18" charset="0"/>
                      </a:rPr>
                      <a:t> </a:t>
                    </a:r>
                    <a:r>
                      <a:rPr lang="en-US" b="1" smtClean="0">
                        <a:latin typeface="Times New Roman" pitchFamily="18" charset="0"/>
                        <a:cs typeface="Times New Roman" pitchFamily="18" charset="0"/>
                      </a:rPr>
                      <a:t>1.312 </a:t>
                    </a:r>
                    <a:endParaRPr lang="en-US"/>
                  </a:p>
                </c:rich>
              </c:tx>
              <c:showLegendKey val="0"/>
              <c:showVal val="1"/>
              <c:showCatName val="0"/>
              <c:showSerName val="0"/>
              <c:showPercent val="0"/>
              <c:showBubbleSize val="0"/>
            </c:dLbl>
            <c:dLbl>
              <c:idx val="5"/>
              <c:layout>
                <c:manualLayout>
                  <c:x val="1.8055555555555554E-2"/>
                  <c:y val="2.1097046413502108E-3"/>
                </c:manualLayout>
              </c:layout>
              <c:showLegendKey val="0"/>
              <c:showVal val="1"/>
              <c:showCatName val="0"/>
              <c:showSerName val="0"/>
              <c:showPercent val="0"/>
              <c:showBubbleSize val="0"/>
            </c:dLbl>
            <c:txPr>
              <a:bodyPr/>
              <a:lstStyle/>
              <a:p>
                <a:pPr>
                  <a:defRPr b="1">
                    <a:latin typeface="Times New Roman" pitchFamily="18" charset="0"/>
                    <a:cs typeface="Times New Roman" pitchFamily="18" charset="0"/>
                  </a:defRPr>
                </a:pPr>
                <a:endParaRPr lang="vi-VN"/>
              </a:p>
            </c:txPr>
            <c:showLegendKey val="0"/>
            <c:showVal val="1"/>
            <c:showCatName val="0"/>
            <c:showSerName val="0"/>
            <c:showPercent val="0"/>
            <c:showBubbleSize val="0"/>
            <c:showLeaderLines val="0"/>
          </c:dLbls>
          <c:cat>
            <c:strRef>
              <c:f>Sheet1!$A$2:$A$7</c:f>
              <c:strCache>
                <c:ptCount val="6"/>
                <c:pt idx="0">
                  <c:v>Năm 2005</c:v>
                </c:pt>
                <c:pt idx="1">
                  <c:v>Năm 2011</c:v>
                </c:pt>
                <c:pt idx="2">
                  <c:v>Năm 2012</c:v>
                </c:pt>
                <c:pt idx="3">
                  <c:v>Năm 2013</c:v>
                </c:pt>
                <c:pt idx="4">
                  <c:v>Năm 2014</c:v>
                </c:pt>
                <c:pt idx="5">
                  <c:v>Năm 2015</c:v>
                </c:pt>
              </c:strCache>
            </c:strRef>
          </c:cat>
          <c:val>
            <c:numRef>
              <c:f>Sheet1!$B$2:$B$7</c:f>
              <c:numCache>
                <c:formatCode>_(* #,##0_);_(* \(#,##0\);_(* "-"_);_(@_)</c:formatCode>
                <c:ptCount val="6"/>
                <c:pt idx="0">
                  <c:v>3700</c:v>
                </c:pt>
                <c:pt idx="1">
                  <c:v>2711</c:v>
                </c:pt>
                <c:pt idx="2">
                  <c:v>1570</c:v>
                </c:pt>
                <c:pt idx="3">
                  <c:v>1820</c:v>
                </c:pt>
                <c:pt idx="4">
                  <c:v>1312</c:v>
                </c:pt>
                <c:pt idx="5" formatCode="#,##0">
                  <c:v>6000</c:v>
                </c:pt>
              </c:numCache>
            </c:numRef>
          </c:val>
        </c:ser>
        <c:dLbls>
          <c:showLegendKey val="0"/>
          <c:showVal val="0"/>
          <c:showCatName val="0"/>
          <c:showSerName val="0"/>
          <c:showPercent val="0"/>
          <c:showBubbleSize val="0"/>
        </c:dLbls>
        <c:gapWidth val="100"/>
        <c:shape val="cylinder"/>
        <c:axId val="42051072"/>
        <c:axId val="41253632"/>
        <c:axId val="0"/>
      </c:bar3DChart>
      <c:catAx>
        <c:axId val="42051072"/>
        <c:scaling>
          <c:orientation val="minMax"/>
        </c:scaling>
        <c:delete val="0"/>
        <c:axPos val="b"/>
        <c:majorTickMark val="out"/>
        <c:minorTickMark val="none"/>
        <c:tickLblPos val="nextTo"/>
        <c:txPr>
          <a:bodyPr/>
          <a:lstStyle/>
          <a:p>
            <a:pPr>
              <a:defRPr b="1">
                <a:latin typeface="Times New Roman" pitchFamily="18" charset="0"/>
                <a:cs typeface="Times New Roman" pitchFamily="18" charset="0"/>
              </a:defRPr>
            </a:pPr>
            <a:endParaRPr lang="vi-VN"/>
          </a:p>
        </c:txPr>
        <c:crossAx val="41253632"/>
        <c:crosses val="autoZero"/>
        <c:auto val="1"/>
        <c:lblAlgn val="ctr"/>
        <c:lblOffset val="100"/>
        <c:noMultiLvlLbl val="0"/>
      </c:catAx>
      <c:valAx>
        <c:axId val="41253632"/>
        <c:scaling>
          <c:orientation val="minMax"/>
        </c:scaling>
        <c:delete val="0"/>
        <c:axPos val="l"/>
        <c:majorGridlines/>
        <c:numFmt formatCode="General" sourceLinked="0"/>
        <c:majorTickMark val="out"/>
        <c:minorTickMark val="none"/>
        <c:tickLblPos val="nextTo"/>
        <c:txPr>
          <a:bodyPr/>
          <a:lstStyle/>
          <a:p>
            <a:pPr>
              <a:defRPr>
                <a:latin typeface="Times New Roman" pitchFamily="18" charset="0"/>
                <a:cs typeface="Times New Roman" pitchFamily="18" charset="0"/>
              </a:defRPr>
            </a:pPr>
            <a:endParaRPr lang="vi-VN"/>
          </a:p>
        </c:txPr>
        <c:crossAx val="42051072"/>
        <c:crosses val="autoZero"/>
        <c:crossBetween val="between"/>
      </c:valAx>
    </c:plotArea>
    <c:plotVisOnly val="1"/>
    <c:dispBlanksAs val="gap"/>
    <c:showDLblsOverMax val="0"/>
  </c:chart>
  <c:txPr>
    <a:bodyPr/>
    <a:lstStyle/>
    <a:p>
      <a:pPr>
        <a:defRPr sz="1800"/>
      </a:pPr>
      <a:endParaRPr lang="vi-V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vi-VN"/>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xPr>
        <a:bodyPr/>
        <a:lstStyle/>
        <a:p>
          <a:pPr>
            <a:defRPr sz="2400">
              <a:solidFill>
                <a:srgbClr val="FFC000"/>
              </a:solidFill>
              <a:latin typeface="Times New Roman" pitchFamily="18" charset="0"/>
              <a:cs typeface="Times New Roman" pitchFamily="18" charset="0"/>
            </a:defRPr>
          </a:pPr>
          <a:endParaRPr lang="vi-VN"/>
        </a:p>
      </c:txPr>
    </c:title>
    <c:autoTitleDeleted val="0"/>
    <c:plotArea>
      <c:layout/>
      <c:barChart>
        <c:barDir val="col"/>
        <c:grouping val="clustered"/>
        <c:varyColors val="0"/>
        <c:ser>
          <c:idx val="0"/>
          <c:order val="0"/>
          <c:tx>
            <c:strRef>
              <c:f>Sheet1!$B$1</c:f>
              <c:strCache>
                <c:ptCount val="1"/>
                <c:pt idx="0">
                  <c:v>QUY MÔ ĐÀO TẠO</c:v>
                </c:pt>
              </c:strCache>
            </c:strRef>
          </c:tx>
          <c:spPr>
            <a:solidFill>
              <a:srgbClr val="92D050"/>
            </a:solidFill>
          </c:spPr>
          <c:invertIfNegative val="0"/>
          <c:dLbls>
            <c:dLbl>
              <c:idx val="0"/>
              <c:layout/>
              <c:tx>
                <c:rich>
                  <a:bodyPr/>
                  <a:lstStyle/>
                  <a:p>
                    <a:r>
                      <a:rPr lang="en-US" b="1" smtClean="0"/>
                      <a:t>5.067</a:t>
                    </a:r>
                    <a:endParaRPr lang="en-US"/>
                  </a:p>
                </c:rich>
              </c:tx>
              <c:showLegendKey val="0"/>
              <c:showVal val="1"/>
              <c:showCatName val="0"/>
              <c:showSerName val="0"/>
              <c:showPercent val="0"/>
              <c:showBubbleSize val="0"/>
            </c:dLbl>
            <c:dLbl>
              <c:idx val="1"/>
              <c:layout/>
              <c:tx>
                <c:rich>
                  <a:bodyPr/>
                  <a:lstStyle/>
                  <a:p>
                    <a:r>
                      <a:rPr lang="en-US" b="1" smtClean="0"/>
                      <a:t>5.305</a:t>
                    </a:r>
                    <a:endParaRPr lang="en-US"/>
                  </a:p>
                </c:rich>
              </c:tx>
              <c:showLegendKey val="0"/>
              <c:showVal val="1"/>
              <c:showCatName val="0"/>
              <c:showSerName val="0"/>
              <c:showPercent val="0"/>
              <c:showBubbleSize val="0"/>
            </c:dLbl>
            <c:dLbl>
              <c:idx val="2"/>
              <c:layout/>
              <c:tx>
                <c:rich>
                  <a:bodyPr/>
                  <a:lstStyle/>
                  <a:p>
                    <a:r>
                      <a:rPr lang="en-US" b="1" smtClean="0"/>
                      <a:t>4.415</a:t>
                    </a:r>
                    <a:endParaRPr lang="en-US"/>
                  </a:p>
                </c:rich>
              </c:tx>
              <c:showLegendKey val="0"/>
              <c:showVal val="1"/>
              <c:showCatName val="0"/>
              <c:showSerName val="0"/>
              <c:showPercent val="0"/>
              <c:showBubbleSize val="0"/>
            </c:dLbl>
            <c:dLbl>
              <c:idx val="3"/>
              <c:layout/>
              <c:tx>
                <c:rich>
                  <a:bodyPr/>
                  <a:lstStyle/>
                  <a:p>
                    <a:r>
                      <a:rPr lang="en-US" b="1" smtClean="0"/>
                      <a:t>4.175</a:t>
                    </a:r>
                    <a:endParaRPr lang="en-US"/>
                  </a:p>
                </c:rich>
              </c:tx>
              <c:showLegendKey val="0"/>
              <c:showVal val="1"/>
              <c:showCatName val="0"/>
              <c:showSerName val="0"/>
              <c:showPercent val="0"/>
              <c:showBubbleSize val="0"/>
            </c:dLbl>
            <c:dLbl>
              <c:idx val="4"/>
              <c:layout/>
              <c:tx>
                <c:rich>
                  <a:bodyPr/>
                  <a:lstStyle/>
                  <a:p>
                    <a:r>
                      <a:rPr lang="en-US" b="1" smtClean="0"/>
                      <a:t>3.050</a:t>
                    </a:r>
                    <a:endParaRPr lang="en-US"/>
                  </a:p>
                </c:rich>
              </c:tx>
              <c:showLegendKey val="0"/>
              <c:showVal val="1"/>
              <c:showCatName val="0"/>
              <c:showSerName val="0"/>
              <c:showPercent val="0"/>
              <c:showBubbleSize val="0"/>
            </c:dLbl>
            <c:txPr>
              <a:bodyPr/>
              <a:lstStyle/>
              <a:p>
                <a:pPr>
                  <a:defRPr b="1">
                    <a:latin typeface="Times New Roman" pitchFamily="18" charset="0"/>
                    <a:cs typeface="Times New Roman" pitchFamily="18" charset="0"/>
                  </a:defRPr>
                </a:pPr>
                <a:endParaRPr lang="vi-VN"/>
              </a:p>
            </c:txPr>
            <c:showLegendKey val="0"/>
            <c:showVal val="1"/>
            <c:showCatName val="0"/>
            <c:showSerName val="0"/>
            <c:showPercent val="0"/>
            <c:showBubbleSize val="0"/>
            <c:showLeaderLines val="0"/>
          </c:dLbls>
          <c:cat>
            <c:strRef>
              <c:f>Sheet1!$A$2:$A$6</c:f>
              <c:strCache>
                <c:ptCount val="5"/>
                <c:pt idx="0">
                  <c:v>Năm 2010</c:v>
                </c:pt>
                <c:pt idx="1">
                  <c:v>Năm 2011</c:v>
                </c:pt>
                <c:pt idx="2">
                  <c:v>Năm 2012</c:v>
                </c:pt>
                <c:pt idx="3">
                  <c:v>Năm 2013</c:v>
                </c:pt>
                <c:pt idx="4">
                  <c:v>Năm 2014</c:v>
                </c:pt>
              </c:strCache>
            </c:strRef>
          </c:cat>
          <c:val>
            <c:numRef>
              <c:f>Sheet1!$B$2:$B$6</c:f>
              <c:numCache>
                <c:formatCode>General</c:formatCode>
                <c:ptCount val="5"/>
                <c:pt idx="0">
                  <c:v>5067</c:v>
                </c:pt>
                <c:pt idx="1">
                  <c:v>5305</c:v>
                </c:pt>
                <c:pt idx="2">
                  <c:v>4415</c:v>
                </c:pt>
                <c:pt idx="3">
                  <c:v>4175</c:v>
                </c:pt>
                <c:pt idx="4">
                  <c:v>3050</c:v>
                </c:pt>
              </c:numCache>
            </c:numRef>
          </c:val>
        </c:ser>
        <c:dLbls>
          <c:showLegendKey val="0"/>
          <c:showVal val="1"/>
          <c:showCatName val="0"/>
          <c:showSerName val="0"/>
          <c:showPercent val="0"/>
          <c:showBubbleSize val="0"/>
        </c:dLbls>
        <c:gapWidth val="150"/>
        <c:overlap val="-25"/>
        <c:axId val="41843712"/>
        <c:axId val="71437696"/>
      </c:barChart>
      <c:catAx>
        <c:axId val="41843712"/>
        <c:scaling>
          <c:orientation val="minMax"/>
        </c:scaling>
        <c:delete val="0"/>
        <c:axPos val="b"/>
        <c:majorTickMark val="none"/>
        <c:minorTickMark val="none"/>
        <c:tickLblPos val="nextTo"/>
        <c:txPr>
          <a:bodyPr/>
          <a:lstStyle/>
          <a:p>
            <a:pPr>
              <a:defRPr b="1">
                <a:latin typeface="Times New Roman" pitchFamily="18" charset="0"/>
                <a:cs typeface="Times New Roman" pitchFamily="18" charset="0"/>
              </a:defRPr>
            </a:pPr>
            <a:endParaRPr lang="vi-VN"/>
          </a:p>
        </c:txPr>
        <c:crossAx val="71437696"/>
        <c:crosses val="autoZero"/>
        <c:auto val="1"/>
        <c:lblAlgn val="ctr"/>
        <c:lblOffset val="100"/>
        <c:noMultiLvlLbl val="0"/>
      </c:catAx>
      <c:valAx>
        <c:axId val="71437696"/>
        <c:scaling>
          <c:orientation val="minMax"/>
        </c:scaling>
        <c:delete val="1"/>
        <c:axPos val="l"/>
        <c:numFmt formatCode="General" sourceLinked="1"/>
        <c:majorTickMark val="none"/>
        <c:minorTickMark val="none"/>
        <c:tickLblPos val="nextTo"/>
        <c:crossAx val="41843712"/>
        <c:crosses val="autoZero"/>
        <c:crossBetween val="between"/>
      </c:valAx>
    </c:plotArea>
    <c:plotVisOnly val="1"/>
    <c:dispBlanksAs val="gap"/>
    <c:showDLblsOverMax val="0"/>
  </c:chart>
  <c:txPr>
    <a:bodyPr/>
    <a:lstStyle/>
    <a:p>
      <a:pPr>
        <a:defRPr sz="1800"/>
      </a:pPr>
      <a:endParaRPr lang="vi-V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vi-V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Sheet1!$B$1</c:f>
              <c:strCache>
                <c:ptCount val="1"/>
                <c:pt idx="0">
                  <c:v>Cán bộ</c:v>
                </c:pt>
              </c:strCache>
            </c:strRef>
          </c:tx>
          <c:invertIfNegative val="0"/>
          <c:cat>
            <c:strRef>
              <c:f>Sheet1!$A$2:$A$3</c:f>
              <c:strCache>
                <c:ptCount val="2"/>
                <c:pt idx="0">
                  <c:v>Năm 2015</c:v>
                </c:pt>
                <c:pt idx="1">
                  <c:v>Năm 2020</c:v>
                </c:pt>
              </c:strCache>
            </c:strRef>
          </c:cat>
          <c:val>
            <c:numRef>
              <c:f>Sheet1!$B$2:$B$3</c:f>
              <c:numCache>
                <c:formatCode>General</c:formatCode>
                <c:ptCount val="2"/>
                <c:pt idx="0">
                  <c:v>356</c:v>
                </c:pt>
                <c:pt idx="1">
                  <c:v>500</c:v>
                </c:pt>
              </c:numCache>
            </c:numRef>
          </c:val>
        </c:ser>
        <c:ser>
          <c:idx val="1"/>
          <c:order val="1"/>
          <c:tx>
            <c:strRef>
              <c:f>Sheet1!$C$1</c:f>
              <c:strCache>
                <c:ptCount val="1"/>
                <c:pt idx="0">
                  <c:v>Giảng viên</c:v>
                </c:pt>
              </c:strCache>
            </c:strRef>
          </c:tx>
          <c:invertIfNegative val="0"/>
          <c:cat>
            <c:strRef>
              <c:f>Sheet1!$A$2:$A$3</c:f>
              <c:strCache>
                <c:ptCount val="2"/>
                <c:pt idx="0">
                  <c:v>Năm 2015</c:v>
                </c:pt>
                <c:pt idx="1">
                  <c:v>Năm 2020</c:v>
                </c:pt>
              </c:strCache>
            </c:strRef>
          </c:cat>
          <c:val>
            <c:numRef>
              <c:f>Sheet1!$C$2:$C$3</c:f>
              <c:numCache>
                <c:formatCode>General</c:formatCode>
                <c:ptCount val="2"/>
                <c:pt idx="0">
                  <c:v>241</c:v>
                </c:pt>
                <c:pt idx="1">
                  <c:v>400</c:v>
                </c:pt>
              </c:numCache>
            </c:numRef>
          </c:val>
        </c:ser>
        <c:ser>
          <c:idx val="2"/>
          <c:order val="2"/>
          <c:tx>
            <c:strRef>
              <c:f>Sheet1!$D$1</c:f>
              <c:strCache>
                <c:ptCount val="1"/>
                <c:pt idx="0">
                  <c:v>Sau Đại học</c:v>
                </c:pt>
              </c:strCache>
            </c:strRef>
          </c:tx>
          <c:invertIfNegative val="0"/>
          <c:cat>
            <c:strRef>
              <c:f>Sheet1!$A$2:$A$3</c:f>
              <c:strCache>
                <c:ptCount val="2"/>
                <c:pt idx="0">
                  <c:v>Năm 2015</c:v>
                </c:pt>
                <c:pt idx="1">
                  <c:v>Năm 2020</c:v>
                </c:pt>
              </c:strCache>
            </c:strRef>
          </c:cat>
          <c:val>
            <c:numRef>
              <c:f>Sheet1!$D$2:$D$3</c:f>
              <c:numCache>
                <c:formatCode>General</c:formatCode>
                <c:ptCount val="2"/>
                <c:pt idx="0">
                  <c:v>120</c:v>
                </c:pt>
                <c:pt idx="1">
                  <c:v>320</c:v>
                </c:pt>
              </c:numCache>
            </c:numRef>
          </c:val>
        </c:ser>
        <c:ser>
          <c:idx val="3"/>
          <c:order val="3"/>
          <c:tx>
            <c:strRef>
              <c:f>Sheet1!$E$1</c:f>
              <c:strCache>
                <c:ptCount val="1"/>
                <c:pt idx="0">
                  <c:v>Tiến sĩ</c:v>
                </c:pt>
              </c:strCache>
            </c:strRef>
          </c:tx>
          <c:invertIfNegative val="0"/>
          <c:cat>
            <c:strRef>
              <c:f>Sheet1!$A$2:$A$3</c:f>
              <c:strCache>
                <c:ptCount val="2"/>
                <c:pt idx="0">
                  <c:v>Năm 2015</c:v>
                </c:pt>
                <c:pt idx="1">
                  <c:v>Năm 2020</c:v>
                </c:pt>
              </c:strCache>
            </c:strRef>
          </c:cat>
          <c:val>
            <c:numRef>
              <c:f>Sheet1!$E$2:$E$3</c:f>
              <c:numCache>
                <c:formatCode>General</c:formatCode>
                <c:ptCount val="2"/>
                <c:pt idx="0">
                  <c:v>0</c:v>
                </c:pt>
                <c:pt idx="1">
                  <c:v>14</c:v>
                </c:pt>
              </c:numCache>
            </c:numRef>
          </c:val>
        </c:ser>
        <c:dLbls>
          <c:showLegendKey val="0"/>
          <c:showVal val="1"/>
          <c:showCatName val="0"/>
          <c:showSerName val="0"/>
          <c:showPercent val="0"/>
          <c:showBubbleSize val="0"/>
        </c:dLbls>
        <c:gapWidth val="75"/>
        <c:shape val="box"/>
        <c:axId val="113982464"/>
        <c:axId val="93193344"/>
        <c:axId val="0"/>
      </c:bar3DChart>
      <c:catAx>
        <c:axId val="113982464"/>
        <c:scaling>
          <c:orientation val="minMax"/>
        </c:scaling>
        <c:delete val="0"/>
        <c:axPos val="b"/>
        <c:majorTickMark val="none"/>
        <c:minorTickMark val="none"/>
        <c:tickLblPos val="nextTo"/>
        <c:txPr>
          <a:bodyPr/>
          <a:lstStyle/>
          <a:p>
            <a:pPr>
              <a:defRPr sz="2400"/>
            </a:pPr>
            <a:endParaRPr lang="vi-VN"/>
          </a:p>
        </c:txPr>
        <c:crossAx val="93193344"/>
        <c:crosses val="autoZero"/>
        <c:auto val="1"/>
        <c:lblAlgn val="ctr"/>
        <c:lblOffset val="100"/>
        <c:noMultiLvlLbl val="0"/>
      </c:catAx>
      <c:valAx>
        <c:axId val="93193344"/>
        <c:scaling>
          <c:orientation val="minMax"/>
        </c:scaling>
        <c:delete val="0"/>
        <c:axPos val="l"/>
        <c:numFmt formatCode="General" sourceLinked="1"/>
        <c:majorTickMark val="none"/>
        <c:minorTickMark val="none"/>
        <c:tickLblPos val="nextTo"/>
        <c:crossAx val="113982464"/>
        <c:crosses val="autoZero"/>
        <c:crossBetween val="between"/>
      </c:valAx>
    </c:plotArea>
    <c:legend>
      <c:legendPos val="r"/>
      <c:legendEntry>
        <c:idx val="3"/>
        <c:txPr>
          <a:bodyPr/>
          <a:lstStyle/>
          <a:p>
            <a:pPr>
              <a:defRPr sz="2000"/>
            </a:pPr>
            <a:endParaRPr lang="vi-VN"/>
          </a:p>
        </c:txPr>
      </c:legendEntry>
      <c:layout>
        <c:manualLayout>
          <c:xMode val="edge"/>
          <c:yMode val="edge"/>
          <c:x val="0.78645231846019248"/>
          <c:y val="0.25700295866906403"/>
          <c:w val="0.16226563025775625"/>
          <c:h val="0.35162507209023453"/>
        </c:manualLayout>
      </c:layout>
      <c:overlay val="0"/>
    </c:legend>
    <c:plotVisOnly val="1"/>
    <c:dispBlanksAs val="gap"/>
    <c:showDLblsOverMax val="0"/>
  </c:chart>
  <c:txPr>
    <a:bodyPr/>
    <a:lstStyle/>
    <a:p>
      <a:pPr>
        <a:defRPr sz="1800">
          <a:latin typeface="Times New Roman" pitchFamily="18" charset="0"/>
          <a:cs typeface="Times New Roman" pitchFamily="18" charset="0"/>
        </a:defRPr>
      </a:pPr>
      <a:endParaRPr lang="vi-VN"/>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365CD1E3-AD01-497C-BB5F-3D98D6000B55}" type="datetimeFigureOut">
              <a:rPr lang="en-US" smtClean="0"/>
              <a:t>9/19/2015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54578EE2-4C31-446B-8D44-5DACF2717735}" type="slidenum">
              <a:rPr lang="en-US" smtClean="0"/>
              <a:t>‹#›</a:t>
            </a:fld>
            <a:endParaRPr lang="en-US"/>
          </a:p>
        </p:txBody>
      </p:sp>
    </p:spTree>
    <p:extLst>
      <p:ext uri="{BB962C8B-B14F-4D97-AF65-F5344CB8AC3E}">
        <p14:creationId xmlns:p14="http://schemas.microsoft.com/office/powerpoint/2010/main" val="194730190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89E9153-0930-4E83-BDDA-31415C1DDD26}" type="datetimeFigureOut">
              <a:rPr lang="en-US" smtClean="0"/>
              <a:t>9/19/2015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FE758C5-16E7-4D7F-B42E-73B8FDF11D7C}" type="slidenum">
              <a:rPr lang="en-US" smtClean="0"/>
              <a:t>‹#›</a:t>
            </a:fld>
            <a:endParaRPr lang="en-US"/>
          </a:p>
        </p:txBody>
      </p:sp>
    </p:spTree>
    <p:extLst>
      <p:ext uri="{BB962C8B-B14F-4D97-AF65-F5344CB8AC3E}">
        <p14:creationId xmlns:p14="http://schemas.microsoft.com/office/powerpoint/2010/main" val="32850448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FE758C5-16E7-4D7F-B42E-73B8FDF11D7C}" type="slidenum">
              <a:rPr lang="en-US" smtClean="0"/>
              <a:t>21</a:t>
            </a:fld>
            <a:endParaRPr lang="en-US"/>
          </a:p>
        </p:txBody>
      </p:sp>
    </p:spTree>
    <p:extLst>
      <p:ext uri="{BB962C8B-B14F-4D97-AF65-F5344CB8AC3E}">
        <p14:creationId xmlns:p14="http://schemas.microsoft.com/office/powerpoint/2010/main" val="164857978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ltGray">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89" name="Freeform 17"/>
          <p:cNvSpPr>
            <a:spLocks/>
          </p:cNvSpPr>
          <p:nvPr/>
        </p:nvSpPr>
        <p:spPr bwMode="gray">
          <a:xfrm>
            <a:off x="-166688" y="-12700"/>
            <a:ext cx="9310688" cy="6878638"/>
          </a:xfrm>
          <a:custGeom>
            <a:avLst/>
            <a:gdLst>
              <a:gd name="T0" fmla="*/ 5865 w 5865"/>
              <a:gd name="T1" fmla="*/ 2870 h 4333"/>
              <a:gd name="T2" fmla="*/ 4934 w 5865"/>
              <a:gd name="T3" fmla="*/ 3427 h 4333"/>
              <a:gd name="T4" fmla="*/ 3003 w 5865"/>
              <a:gd name="T5" fmla="*/ 3839 h 4333"/>
              <a:gd name="T6" fmla="*/ 1319 w 5865"/>
              <a:gd name="T7" fmla="*/ 3610 h 4333"/>
              <a:gd name="T8" fmla="*/ 145 w 5865"/>
              <a:gd name="T9" fmla="*/ 2327 h 4333"/>
              <a:gd name="T10" fmla="*/ 519 w 5865"/>
              <a:gd name="T11" fmla="*/ 553 h 4333"/>
              <a:gd name="T12" fmla="*/ 1130 w 5865"/>
              <a:gd name="T13" fmla="*/ 8 h 4333"/>
              <a:gd name="T14" fmla="*/ 98 w 5865"/>
              <a:gd name="T15" fmla="*/ 0 h 4333"/>
              <a:gd name="T16" fmla="*/ 94 w 5865"/>
              <a:gd name="T17" fmla="*/ 4328 h 4333"/>
              <a:gd name="T18" fmla="*/ 5862 w 5865"/>
              <a:gd name="T19" fmla="*/ 4333 h 4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65" h="4333">
                <a:moveTo>
                  <a:pt x="5865" y="2870"/>
                </a:moveTo>
                <a:cubicBezTo>
                  <a:pt x="5766" y="3006"/>
                  <a:pt x="5616" y="3111"/>
                  <a:pt x="4934" y="3427"/>
                </a:cubicBezTo>
                <a:cubicBezTo>
                  <a:pt x="4254" y="3742"/>
                  <a:pt x="3605" y="3809"/>
                  <a:pt x="3003" y="3839"/>
                </a:cubicBezTo>
                <a:cubicBezTo>
                  <a:pt x="2401" y="3869"/>
                  <a:pt x="1795" y="3862"/>
                  <a:pt x="1319" y="3610"/>
                </a:cubicBezTo>
                <a:cubicBezTo>
                  <a:pt x="784" y="3413"/>
                  <a:pt x="233" y="2771"/>
                  <a:pt x="145" y="2327"/>
                </a:cubicBezTo>
                <a:cubicBezTo>
                  <a:pt x="0" y="1528"/>
                  <a:pt x="308" y="844"/>
                  <a:pt x="519" y="553"/>
                </a:cubicBezTo>
                <a:cubicBezTo>
                  <a:pt x="729" y="262"/>
                  <a:pt x="1076" y="17"/>
                  <a:pt x="1130" y="8"/>
                </a:cubicBezTo>
                <a:lnTo>
                  <a:pt x="98" y="0"/>
                </a:lnTo>
                <a:lnTo>
                  <a:pt x="94" y="4328"/>
                </a:lnTo>
                <a:lnTo>
                  <a:pt x="5862" y="4333"/>
                </a:lnTo>
              </a:path>
            </a:pathLst>
          </a:custGeom>
          <a:gradFill rotWithShape="1">
            <a:gsLst>
              <a:gs pos="0">
                <a:schemeClr val="bg1"/>
              </a:gs>
              <a:gs pos="100000">
                <a:schemeClr val="accent2"/>
              </a:gs>
            </a:gsLst>
            <a:lin ang="2700000" scaled="1"/>
          </a:gradFill>
          <a:ln>
            <a:noFill/>
          </a:ln>
          <a:effectLst/>
          <a:extLst>
            <a:ext uri="{91240B29-F687-4F45-9708-019B960494DF}">
              <a14:hiddenLine xmlns:a14="http://schemas.microsoft.com/office/drawing/2010/main" w="9525">
                <a:solidFill>
                  <a:schemeClr val="accent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88" name="Freeform 16"/>
          <p:cNvSpPr>
            <a:spLocks/>
          </p:cNvSpPr>
          <p:nvPr/>
        </p:nvSpPr>
        <p:spPr bwMode="ltGray">
          <a:xfrm>
            <a:off x="-15875" y="-3175"/>
            <a:ext cx="9159875" cy="6865938"/>
          </a:xfrm>
          <a:custGeom>
            <a:avLst/>
            <a:gdLst>
              <a:gd name="T0" fmla="*/ 0 w 5770"/>
              <a:gd name="T1" fmla="*/ 445 h 4325"/>
              <a:gd name="T2" fmla="*/ 0 w 5770"/>
              <a:gd name="T3" fmla="*/ 4322 h 4325"/>
              <a:gd name="T4" fmla="*/ 3976 w 5770"/>
              <a:gd name="T5" fmla="*/ 4325 h 4325"/>
              <a:gd name="T6" fmla="*/ 4975 w 5770"/>
              <a:gd name="T7" fmla="*/ 3860 h 4325"/>
              <a:gd name="T8" fmla="*/ 5770 w 5770"/>
              <a:gd name="T9" fmla="*/ 3261 h 4325"/>
              <a:gd name="T10" fmla="*/ 5770 w 5770"/>
              <a:gd name="T11" fmla="*/ 2818 h 4325"/>
              <a:gd name="T12" fmla="*/ 4865 w 5770"/>
              <a:gd name="T13" fmla="*/ 3312 h 4325"/>
              <a:gd name="T14" fmla="*/ 2853 w 5770"/>
              <a:gd name="T15" fmla="*/ 3778 h 4325"/>
              <a:gd name="T16" fmla="*/ 1025 w 5770"/>
              <a:gd name="T17" fmla="*/ 3403 h 4325"/>
              <a:gd name="T18" fmla="*/ 129 w 5770"/>
              <a:gd name="T19" fmla="*/ 2288 h 4325"/>
              <a:gd name="T20" fmla="*/ 531 w 5770"/>
              <a:gd name="T21" fmla="*/ 514 h 4325"/>
              <a:gd name="T22" fmla="*/ 1080 w 5770"/>
              <a:gd name="T23" fmla="*/ 2 h 4325"/>
              <a:gd name="T24" fmla="*/ 481 w 5770"/>
              <a:gd name="T25" fmla="*/ 0 h 4325"/>
              <a:gd name="T26" fmla="*/ 184 w 5770"/>
              <a:gd name="T27" fmla="*/ 248 h 4325"/>
              <a:gd name="T28" fmla="*/ 0 w 5770"/>
              <a:gd name="T29" fmla="*/ 445 h 4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770" h="4325">
                <a:moveTo>
                  <a:pt x="0" y="445"/>
                </a:moveTo>
                <a:lnTo>
                  <a:pt x="0" y="4322"/>
                </a:lnTo>
                <a:lnTo>
                  <a:pt x="3976" y="4325"/>
                </a:lnTo>
                <a:cubicBezTo>
                  <a:pt x="4424" y="4168"/>
                  <a:pt x="4665" y="4052"/>
                  <a:pt x="4975" y="3860"/>
                </a:cubicBezTo>
                <a:cubicBezTo>
                  <a:pt x="5285" y="3668"/>
                  <a:pt x="5638" y="3435"/>
                  <a:pt x="5770" y="3261"/>
                </a:cubicBezTo>
                <a:lnTo>
                  <a:pt x="5770" y="2818"/>
                </a:lnTo>
                <a:cubicBezTo>
                  <a:pt x="5747" y="2832"/>
                  <a:pt x="5548" y="2996"/>
                  <a:pt x="4865" y="3312"/>
                </a:cubicBezTo>
                <a:cubicBezTo>
                  <a:pt x="4182" y="3628"/>
                  <a:pt x="3493" y="3763"/>
                  <a:pt x="2853" y="3778"/>
                </a:cubicBezTo>
                <a:cubicBezTo>
                  <a:pt x="2213" y="3793"/>
                  <a:pt x="1592" y="3723"/>
                  <a:pt x="1025" y="3403"/>
                </a:cubicBezTo>
                <a:cubicBezTo>
                  <a:pt x="458" y="3083"/>
                  <a:pt x="248" y="2745"/>
                  <a:pt x="129" y="2288"/>
                </a:cubicBezTo>
                <a:cubicBezTo>
                  <a:pt x="10" y="1831"/>
                  <a:pt x="65" y="1026"/>
                  <a:pt x="531" y="514"/>
                </a:cubicBezTo>
                <a:cubicBezTo>
                  <a:pt x="997" y="2"/>
                  <a:pt x="1071" y="29"/>
                  <a:pt x="1080" y="2"/>
                </a:cubicBezTo>
                <a:lnTo>
                  <a:pt x="481" y="0"/>
                </a:lnTo>
                <a:cubicBezTo>
                  <a:pt x="376" y="68"/>
                  <a:pt x="264" y="174"/>
                  <a:pt x="184" y="248"/>
                </a:cubicBezTo>
                <a:cubicBezTo>
                  <a:pt x="104" y="322"/>
                  <a:pt x="38" y="404"/>
                  <a:pt x="0" y="445"/>
                </a:cubicBezTo>
                <a:close/>
              </a:path>
            </a:pathLst>
          </a:custGeom>
          <a:gradFill rotWithShape="1">
            <a:gsLst>
              <a:gs pos="0">
                <a:schemeClr val="accent2"/>
              </a:gs>
              <a:gs pos="100000">
                <a:schemeClr val="bg1"/>
              </a:gs>
            </a:gsLst>
            <a:lin ang="2700000" scaled="1"/>
          </a:gradFill>
          <a:ln>
            <a:noFill/>
          </a:ln>
          <a:effectLst/>
          <a:extLst>
            <a:ext uri="{91240B29-F687-4F45-9708-019B960494DF}">
              <a14:hiddenLine xmlns:a14="http://schemas.microsoft.com/office/drawing/2010/main" w="9525">
                <a:solidFill>
                  <a:schemeClr val="accent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74" name="Rectangle 2"/>
          <p:cNvSpPr>
            <a:spLocks noGrp="1" noChangeArrowheads="1"/>
          </p:cNvSpPr>
          <p:nvPr>
            <p:ph type="ctrTitle"/>
          </p:nvPr>
        </p:nvSpPr>
        <p:spPr bwMode="auto">
          <a:xfrm>
            <a:off x="685800" y="2590800"/>
            <a:ext cx="7772400" cy="1470025"/>
          </a:xfrm>
          <a:effectLst>
            <a:outerShdw dist="53882" dir="2700000" algn="ctr" rotWithShape="0">
              <a:srgbClr val="000000"/>
            </a:outerShdw>
          </a:effectLst>
        </p:spPr>
        <p:txBody>
          <a:bodyPr/>
          <a:lstStyle>
            <a:lvl1pPr>
              <a:defRPr sz="4800"/>
            </a:lvl1pPr>
          </a:lstStyle>
          <a:p>
            <a:pPr lvl="0"/>
            <a:r>
              <a:rPr lang="en-US" noProof="0" smtClean="0"/>
              <a:t>Click to edit Master title style</a:t>
            </a:r>
          </a:p>
        </p:txBody>
      </p:sp>
      <p:sp>
        <p:nvSpPr>
          <p:cNvPr id="3075" name="Rectangle 3"/>
          <p:cNvSpPr>
            <a:spLocks noGrp="1" noChangeArrowheads="1"/>
          </p:cNvSpPr>
          <p:nvPr>
            <p:ph type="subTitle" idx="1"/>
          </p:nvPr>
        </p:nvSpPr>
        <p:spPr>
          <a:xfrm>
            <a:off x="1295400" y="3962400"/>
            <a:ext cx="6400800" cy="685800"/>
          </a:xfrm>
        </p:spPr>
        <p:txBody>
          <a:bodyPr/>
          <a:lstStyle>
            <a:lvl1pPr marL="0" indent="0" algn="ctr">
              <a:buFont typeface="Wingdings" pitchFamily="2" charset="2"/>
              <a:buNone/>
              <a:defRPr sz="2800"/>
            </a:lvl1pPr>
          </a:lstStyle>
          <a:p>
            <a:pPr lvl="0"/>
            <a:r>
              <a:rPr lang="en-US" noProof="0" smtClean="0"/>
              <a:t>Click to edit Master subtitle style</a:t>
            </a:r>
          </a:p>
        </p:txBody>
      </p:sp>
      <p:sp>
        <p:nvSpPr>
          <p:cNvPr id="3076" name="Rectangle 4"/>
          <p:cNvSpPr>
            <a:spLocks noGrp="1" noChangeArrowheads="1"/>
          </p:cNvSpPr>
          <p:nvPr>
            <p:ph type="dt" sz="half" idx="2"/>
          </p:nvPr>
        </p:nvSpPr>
        <p:spPr>
          <a:xfrm>
            <a:off x="457200" y="6610350"/>
            <a:ext cx="2133600" cy="171450"/>
          </a:xfrm>
        </p:spPr>
        <p:txBody>
          <a:bodyPr/>
          <a:lstStyle>
            <a:lvl1pPr>
              <a:defRPr/>
            </a:lvl1pPr>
          </a:lstStyle>
          <a:p>
            <a:endParaRPr lang="en-US"/>
          </a:p>
        </p:txBody>
      </p:sp>
      <p:sp>
        <p:nvSpPr>
          <p:cNvPr id="3078" name="Rectangle 6"/>
          <p:cNvSpPr>
            <a:spLocks noGrp="1" noChangeArrowheads="1"/>
          </p:cNvSpPr>
          <p:nvPr>
            <p:ph type="sldNum" sz="quarter" idx="4"/>
          </p:nvPr>
        </p:nvSpPr>
        <p:spPr>
          <a:xfrm>
            <a:off x="6553200" y="6610350"/>
            <a:ext cx="2133600" cy="171450"/>
          </a:xfrm>
        </p:spPr>
        <p:txBody>
          <a:bodyPr/>
          <a:lstStyle>
            <a:lvl1pPr>
              <a:defRPr/>
            </a:lvl1pPr>
          </a:lstStyle>
          <a:p>
            <a:fld id="{09917097-76BD-4EE6-99B8-564C20B240D0}" type="slidenum">
              <a:rPr lang="en-US"/>
              <a:pPr/>
              <a:t>‹#›</a:t>
            </a:fld>
            <a:endParaRPr lang="en-US"/>
          </a:p>
        </p:txBody>
      </p:sp>
      <p:sp>
        <p:nvSpPr>
          <p:cNvPr id="3086" name="Text Box 14"/>
          <p:cNvSpPr txBox="1">
            <a:spLocks noChangeArrowheads="1"/>
          </p:cNvSpPr>
          <p:nvPr/>
        </p:nvSpPr>
        <p:spPr bwMode="auto">
          <a:xfrm>
            <a:off x="4024313" y="6324600"/>
            <a:ext cx="1157287"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600" b="1"/>
              <a:t>LOGO</a:t>
            </a:r>
          </a:p>
        </p:txBody>
      </p:sp>
      <p:sp>
        <p:nvSpPr>
          <p:cNvPr id="3090" name="AutoShape 18"/>
          <p:cNvSpPr>
            <a:spLocks noChangeArrowheads="1"/>
          </p:cNvSpPr>
          <p:nvPr/>
        </p:nvSpPr>
        <p:spPr bwMode="gray">
          <a:xfrm rot="5400000">
            <a:off x="4381500" y="5730875"/>
            <a:ext cx="381000" cy="1066800"/>
          </a:xfrm>
          <a:prstGeom prst="moon">
            <a:avLst>
              <a:gd name="adj" fmla="val 16250"/>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C939FE9-E93B-4E5A-8144-A9DD9689C4D9}" type="slidenum">
              <a:rPr lang="en-US"/>
              <a:pPr/>
              <a:t>‹#›</a:t>
            </a:fld>
            <a:endParaRPr lang="en-US"/>
          </a:p>
        </p:txBody>
      </p:sp>
    </p:spTree>
    <p:extLst>
      <p:ext uri="{BB962C8B-B14F-4D97-AF65-F5344CB8AC3E}">
        <p14:creationId xmlns:p14="http://schemas.microsoft.com/office/powerpoint/2010/main" val="29173285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D6188251-A35F-46A1-9BB7-EAC98FC69000}" type="slidenum">
              <a:rPr lang="en-US"/>
              <a:pPr/>
              <a:t>‹#›</a:t>
            </a:fld>
            <a:endParaRPr lang="en-US"/>
          </a:p>
        </p:txBody>
      </p:sp>
    </p:spTree>
    <p:extLst>
      <p:ext uri="{BB962C8B-B14F-4D97-AF65-F5344CB8AC3E}">
        <p14:creationId xmlns:p14="http://schemas.microsoft.com/office/powerpoint/2010/main" val="19195373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066800"/>
            <a:ext cx="4038600" cy="5059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066800"/>
            <a:ext cx="4038600" cy="5059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7D6E93D7-070B-4FDB-9C9A-430E82D2F555}" type="slidenum">
              <a:rPr lang="en-US"/>
              <a:pPr/>
              <a:t>‹#›</a:t>
            </a:fld>
            <a:endParaRPr lang="en-US"/>
          </a:p>
        </p:txBody>
      </p:sp>
    </p:spTree>
    <p:extLst>
      <p:ext uri="{BB962C8B-B14F-4D97-AF65-F5344CB8AC3E}">
        <p14:creationId xmlns:p14="http://schemas.microsoft.com/office/powerpoint/2010/main" val="36008802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A10DBB6B-B19C-4814-8971-D5DA74F7DCEC}" type="slidenum">
              <a:rPr lang="en-US"/>
              <a:pPr/>
              <a:t>‹#›</a:t>
            </a:fld>
            <a:endParaRPr lang="en-US"/>
          </a:p>
        </p:txBody>
      </p:sp>
    </p:spTree>
    <p:extLst>
      <p:ext uri="{BB962C8B-B14F-4D97-AF65-F5344CB8AC3E}">
        <p14:creationId xmlns:p14="http://schemas.microsoft.com/office/powerpoint/2010/main" val="6821218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B11E0B42-6328-4C67-900C-694BC66B4991}" type="slidenum">
              <a:rPr lang="en-US"/>
              <a:pPr/>
              <a:t>‹#›</a:t>
            </a:fld>
            <a:endParaRPr lang="en-US"/>
          </a:p>
        </p:txBody>
      </p:sp>
    </p:spTree>
    <p:extLst>
      <p:ext uri="{BB962C8B-B14F-4D97-AF65-F5344CB8AC3E}">
        <p14:creationId xmlns:p14="http://schemas.microsoft.com/office/powerpoint/2010/main" val="34870630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72D7FFE8-F7D4-4A6E-A2F7-DA08B083B6C5}" type="slidenum">
              <a:rPr lang="en-US"/>
              <a:pPr/>
              <a:t>‹#›</a:t>
            </a:fld>
            <a:endParaRPr lang="en-US"/>
          </a:p>
        </p:txBody>
      </p:sp>
    </p:spTree>
    <p:extLst>
      <p:ext uri="{BB962C8B-B14F-4D97-AF65-F5344CB8AC3E}">
        <p14:creationId xmlns:p14="http://schemas.microsoft.com/office/powerpoint/2010/main" val="22186687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207AAD3-A3CD-4200-B983-DD614F77E21A}" type="slidenum">
              <a:rPr lang="en-US"/>
              <a:pPr/>
              <a:t>‹#›</a:t>
            </a:fld>
            <a:endParaRPr lang="en-US"/>
          </a:p>
        </p:txBody>
      </p:sp>
    </p:spTree>
    <p:extLst>
      <p:ext uri="{BB962C8B-B14F-4D97-AF65-F5344CB8AC3E}">
        <p14:creationId xmlns:p14="http://schemas.microsoft.com/office/powerpoint/2010/main" val="1700262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4F624AB6-9B53-4C00-82BC-50F53A8908BD}" type="slidenum">
              <a:rPr lang="en-US"/>
              <a:pPr/>
              <a:t>‹#›</a:t>
            </a:fld>
            <a:endParaRPr lang="en-US"/>
          </a:p>
        </p:txBody>
      </p:sp>
    </p:spTree>
    <p:extLst>
      <p:ext uri="{BB962C8B-B14F-4D97-AF65-F5344CB8AC3E}">
        <p14:creationId xmlns:p14="http://schemas.microsoft.com/office/powerpoint/2010/main" val="3121207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5F8A136-E04F-4353-9596-A68E398B0934}" type="slidenum">
              <a:rPr lang="en-US"/>
              <a:pPr/>
              <a:t>‹#›</a:t>
            </a:fld>
            <a:endParaRPr lang="en-US"/>
          </a:p>
        </p:txBody>
      </p:sp>
    </p:spTree>
    <p:extLst>
      <p:ext uri="{BB962C8B-B14F-4D97-AF65-F5344CB8AC3E}">
        <p14:creationId xmlns:p14="http://schemas.microsoft.com/office/powerpoint/2010/main" val="1696283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DBF2796-FB5F-44F3-B544-15C01DA4911B}" type="slidenum">
              <a:rPr lang="en-US"/>
              <a:pPr/>
              <a:t>‹#›</a:t>
            </a:fld>
            <a:endParaRPr lang="en-US"/>
          </a:p>
        </p:txBody>
      </p:sp>
    </p:spTree>
    <p:extLst>
      <p:ext uri="{BB962C8B-B14F-4D97-AF65-F5344CB8AC3E}">
        <p14:creationId xmlns:p14="http://schemas.microsoft.com/office/powerpoint/2010/main" val="37147567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066800"/>
            <a:ext cx="8229600" cy="5059363"/>
          </a:xfrm>
        </p:spPr>
        <p:txBody>
          <a:bodyPr/>
          <a:lstStyle/>
          <a:p>
            <a:r>
              <a:rPr lang="en-US" smtClean="0"/>
              <a:t>Click icon to add table</a:t>
            </a:r>
            <a:endParaRPr lang="en-US"/>
          </a:p>
        </p:txBody>
      </p:sp>
      <p:sp>
        <p:nvSpPr>
          <p:cNvPr id="4" name="Date Placeholder 3"/>
          <p:cNvSpPr>
            <a:spLocks noGrp="1"/>
          </p:cNvSpPr>
          <p:nvPr>
            <p:ph type="dt" sz="half" idx="10"/>
          </p:nvPr>
        </p:nvSpPr>
        <p:spPr>
          <a:xfrm>
            <a:off x="457200" y="6613525"/>
            <a:ext cx="2133600" cy="244475"/>
          </a:xfrm>
        </p:spPr>
        <p:txBody>
          <a:bodyPr/>
          <a:lstStyle>
            <a:lvl1pPr>
              <a:defRPr/>
            </a:lvl1pPr>
          </a:lstStyle>
          <a:p>
            <a:endParaRPr lang="en-US"/>
          </a:p>
        </p:txBody>
      </p:sp>
      <p:sp>
        <p:nvSpPr>
          <p:cNvPr id="5" name="Footer Placeholder 4"/>
          <p:cNvSpPr>
            <a:spLocks noGrp="1"/>
          </p:cNvSpPr>
          <p:nvPr>
            <p:ph type="ftr" sz="quarter" idx="11"/>
          </p:nvPr>
        </p:nvSpPr>
        <p:spPr>
          <a:xfrm>
            <a:off x="3124200" y="6613525"/>
            <a:ext cx="2895600" cy="244475"/>
          </a:xfrm>
        </p:spPr>
        <p:txBody>
          <a:bodyPr/>
          <a:lstStyle>
            <a:lvl1pPr>
              <a:defRPr/>
            </a:lvl1pPr>
          </a:lstStyle>
          <a:p>
            <a:endParaRPr lang="en-US"/>
          </a:p>
        </p:txBody>
      </p:sp>
      <p:sp>
        <p:nvSpPr>
          <p:cNvPr id="6" name="Slide Number Placeholder 5"/>
          <p:cNvSpPr>
            <a:spLocks noGrp="1"/>
          </p:cNvSpPr>
          <p:nvPr>
            <p:ph type="sldNum" sz="quarter" idx="12"/>
          </p:nvPr>
        </p:nvSpPr>
        <p:spPr>
          <a:xfrm>
            <a:off x="6553200" y="6613525"/>
            <a:ext cx="2133600" cy="244475"/>
          </a:xfrm>
        </p:spPr>
        <p:txBody>
          <a:bodyPr/>
          <a:lstStyle>
            <a:lvl1pPr>
              <a:defRPr/>
            </a:lvl1pPr>
          </a:lstStyle>
          <a:p>
            <a:fld id="{CABEE185-502B-4C8B-B212-EEE400E95E24}" type="slidenum">
              <a:rPr lang="en-US"/>
              <a:pPr/>
              <a:t>‹#›</a:t>
            </a:fld>
            <a:endParaRPr lang="en-US"/>
          </a:p>
        </p:txBody>
      </p:sp>
    </p:spTree>
    <p:extLst>
      <p:ext uri="{BB962C8B-B14F-4D97-AF65-F5344CB8AC3E}">
        <p14:creationId xmlns:p14="http://schemas.microsoft.com/office/powerpoint/2010/main" val="22949963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36" name="Rectangle 12"/>
          <p:cNvSpPr>
            <a:spLocks noChangeArrowheads="1"/>
          </p:cNvSpPr>
          <p:nvPr/>
        </p:nvSpPr>
        <p:spPr bwMode="ltGray">
          <a:xfrm>
            <a:off x="0" y="304800"/>
            <a:ext cx="9144000" cy="609600"/>
          </a:xfrm>
          <a:prstGeom prst="rect">
            <a:avLst/>
          </a:prstGeom>
          <a:gradFill rotWithShape="1">
            <a:gsLst>
              <a:gs pos="0">
                <a:schemeClr val="bg1">
                  <a:gamma/>
                  <a:shade val="46275"/>
                  <a:invGamma/>
                </a:schemeClr>
              </a:gs>
              <a:gs pos="50000">
                <a:schemeClr val="bg1"/>
              </a:gs>
              <a:gs pos="100000">
                <a:schemeClr val="bg1">
                  <a:gamma/>
                  <a:shade val="46275"/>
                  <a:invGamma/>
                </a:schemeClr>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37" name="Freeform 13"/>
          <p:cNvSpPr>
            <a:spLocks/>
          </p:cNvSpPr>
          <p:nvPr/>
        </p:nvSpPr>
        <p:spPr bwMode="ltGray">
          <a:xfrm>
            <a:off x="0" y="5167313"/>
            <a:ext cx="9158288" cy="1701800"/>
          </a:xfrm>
          <a:custGeom>
            <a:avLst/>
            <a:gdLst>
              <a:gd name="T0" fmla="*/ 6 w 5769"/>
              <a:gd name="T1" fmla="*/ 1072 h 1072"/>
              <a:gd name="T2" fmla="*/ 0 w 5769"/>
              <a:gd name="T3" fmla="*/ 356 h 1072"/>
              <a:gd name="T4" fmla="*/ 1975 w 5769"/>
              <a:gd name="T5" fmla="*/ 914 h 1072"/>
              <a:gd name="T6" fmla="*/ 5769 w 5769"/>
              <a:gd name="T7" fmla="*/ 0 h 1072"/>
              <a:gd name="T8" fmla="*/ 5766 w 5769"/>
              <a:gd name="T9" fmla="*/ 1072 h 1072"/>
              <a:gd name="T10" fmla="*/ 6 w 5769"/>
              <a:gd name="T11" fmla="*/ 1072 h 1072"/>
            </a:gdLst>
            <a:ahLst/>
            <a:cxnLst>
              <a:cxn ang="0">
                <a:pos x="T0" y="T1"/>
              </a:cxn>
              <a:cxn ang="0">
                <a:pos x="T2" y="T3"/>
              </a:cxn>
              <a:cxn ang="0">
                <a:pos x="T4" y="T5"/>
              </a:cxn>
              <a:cxn ang="0">
                <a:pos x="T6" y="T7"/>
              </a:cxn>
              <a:cxn ang="0">
                <a:pos x="T8" y="T9"/>
              </a:cxn>
              <a:cxn ang="0">
                <a:pos x="T10" y="T11"/>
              </a:cxn>
            </a:cxnLst>
            <a:rect l="0" t="0" r="r" b="b"/>
            <a:pathLst>
              <a:path w="5769" h="1072">
                <a:moveTo>
                  <a:pt x="6" y="1072"/>
                </a:moveTo>
                <a:lnTo>
                  <a:pt x="0" y="356"/>
                </a:lnTo>
                <a:cubicBezTo>
                  <a:pt x="229" y="494"/>
                  <a:pt x="667" y="923"/>
                  <a:pt x="1975" y="914"/>
                </a:cubicBezTo>
                <a:cubicBezTo>
                  <a:pt x="3283" y="905"/>
                  <a:pt x="4891" y="539"/>
                  <a:pt x="5769" y="0"/>
                </a:cubicBezTo>
                <a:lnTo>
                  <a:pt x="5766" y="1072"/>
                </a:lnTo>
                <a:lnTo>
                  <a:pt x="6" y="1072"/>
                </a:lnTo>
                <a:close/>
              </a:path>
            </a:pathLst>
          </a:custGeom>
          <a:solidFill>
            <a:schemeClr val="accent2">
              <a:alpha val="22000"/>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38" name="Freeform 14"/>
          <p:cNvSpPr>
            <a:spLocks/>
          </p:cNvSpPr>
          <p:nvPr/>
        </p:nvSpPr>
        <p:spPr bwMode="ltGray">
          <a:xfrm>
            <a:off x="-9525" y="5776913"/>
            <a:ext cx="9153525" cy="1095375"/>
          </a:xfrm>
          <a:custGeom>
            <a:avLst/>
            <a:gdLst>
              <a:gd name="T0" fmla="*/ 6 w 5766"/>
              <a:gd name="T1" fmla="*/ 690 h 690"/>
              <a:gd name="T2" fmla="*/ 0 w 5766"/>
              <a:gd name="T3" fmla="*/ 362 h 690"/>
              <a:gd name="T4" fmla="*/ 1999 w 5766"/>
              <a:gd name="T5" fmla="*/ 603 h 690"/>
              <a:gd name="T6" fmla="*/ 5766 w 5766"/>
              <a:gd name="T7" fmla="*/ 0 h 690"/>
              <a:gd name="T8" fmla="*/ 5766 w 5766"/>
              <a:gd name="T9" fmla="*/ 690 h 690"/>
              <a:gd name="T10" fmla="*/ 6 w 5766"/>
              <a:gd name="T11" fmla="*/ 690 h 690"/>
            </a:gdLst>
            <a:ahLst/>
            <a:cxnLst>
              <a:cxn ang="0">
                <a:pos x="T0" y="T1"/>
              </a:cxn>
              <a:cxn ang="0">
                <a:pos x="T2" y="T3"/>
              </a:cxn>
              <a:cxn ang="0">
                <a:pos x="T4" y="T5"/>
              </a:cxn>
              <a:cxn ang="0">
                <a:pos x="T6" y="T7"/>
              </a:cxn>
              <a:cxn ang="0">
                <a:pos x="T8" y="T9"/>
              </a:cxn>
              <a:cxn ang="0">
                <a:pos x="T10" y="T11"/>
              </a:cxn>
            </a:cxnLst>
            <a:rect l="0" t="0" r="r" b="b"/>
            <a:pathLst>
              <a:path w="5766" h="690">
                <a:moveTo>
                  <a:pt x="6" y="690"/>
                </a:moveTo>
                <a:lnTo>
                  <a:pt x="0" y="362"/>
                </a:lnTo>
                <a:cubicBezTo>
                  <a:pt x="211" y="392"/>
                  <a:pt x="1078" y="610"/>
                  <a:pt x="1999" y="603"/>
                </a:cubicBezTo>
                <a:cubicBezTo>
                  <a:pt x="2920" y="596"/>
                  <a:pt x="4596" y="485"/>
                  <a:pt x="5766" y="0"/>
                </a:cubicBezTo>
                <a:lnTo>
                  <a:pt x="5766" y="690"/>
                </a:lnTo>
                <a:lnTo>
                  <a:pt x="6" y="690"/>
                </a:lnTo>
                <a:close/>
              </a:path>
            </a:pathLst>
          </a:custGeom>
          <a:gradFill rotWithShape="1">
            <a:gsLst>
              <a:gs pos="0">
                <a:schemeClr val="accent2"/>
              </a:gs>
              <a:gs pos="100000">
                <a:schemeClr val="accent2">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26" name="Rectangle 2"/>
          <p:cNvSpPr>
            <a:spLocks noGrp="1" noChangeArrowheads="1"/>
          </p:cNvSpPr>
          <p:nvPr>
            <p:ph type="title"/>
          </p:nvPr>
        </p:nvSpPr>
        <p:spPr bwMode="white">
          <a:xfrm>
            <a:off x="457200" y="274638"/>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8" name="Rectangle 4"/>
          <p:cNvSpPr>
            <a:spLocks noGrp="1" noChangeArrowheads="1"/>
          </p:cNvSpPr>
          <p:nvPr>
            <p:ph type="dt" sz="half" idx="2"/>
          </p:nvPr>
        </p:nvSpPr>
        <p:spPr bwMode="auto">
          <a:xfrm>
            <a:off x="457200" y="6613525"/>
            <a:ext cx="21336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613525"/>
            <a:ext cx="28956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613525"/>
            <a:ext cx="21336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036E7AFF-89AC-4B52-B6EA-5A15EF433E76}" type="slidenum">
              <a:rPr lang="en-US"/>
              <a:pPr/>
              <a:t>‹#›</a:t>
            </a:fld>
            <a:endParaRPr lang="en-US"/>
          </a:p>
        </p:txBody>
      </p:sp>
      <p:sp>
        <p:nvSpPr>
          <p:cNvPr id="1027" name="Rectangle 3"/>
          <p:cNvSpPr>
            <a:spLocks noGrp="1" noChangeArrowheads="1"/>
          </p:cNvSpPr>
          <p:nvPr>
            <p:ph type="body" idx="1"/>
          </p:nvPr>
        </p:nvSpPr>
        <p:spPr bwMode="auto">
          <a:xfrm>
            <a:off x="457200" y="1066800"/>
            <a:ext cx="8229600" cy="5059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p:titleStyle>
    <p:bodyStyle>
      <a:lvl1pPr marL="342900" indent="-342900" algn="l" rtl="0" eaLnBrk="1" fontAlgn="base" hangingPunct="1">
        <a:spcBef>
          <a:spcPct val="20000"/>
        </a:spcBef>
        <a:spcAft>
          <a:spcPct val="0"/>
        </a:spcAft>
        <a:buClr>
          <a:schemeClr val="tx2"/>
        </a:buClr>
        <a:buSzPct val="115000"/>
        <a:buFont typeface="Wingdings" pitchFamily="2" charset="2"/>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Grp="1" noChangeArrowheads="1"/>
          </p:cNvSpPr>
          <p:nvPr>
            <p:ph type="ctrTitle"/>
          </p:nvPr>
        </p:nvSpPr>
        <p:spPr>
          <a:xfrm>
            <a:off x="16740" y="2422041"/>
            <a:ext cx="9144000" cy="1905000"/>
          </a:xfrm>
        </p:spPr>
        <p:txBody>
          <a:bodyPr/>
          <a:lstStyle/>
          <a:p>
            <a:r>
              <a:rPr lang="en-US" sz="2800" smtClean="0"/>
              <a:t/>
            </a:r>
            <a:br>
              <a:rPr lang="en-US" sz="2800" smtClean="0"/>
            </a:br>
            <a:r>
              <a:rPr lang="vi-VN" sz="2800" smtClean="0"/>
              <a:t>C</a:t>
            </a:r>
            <a:r>
              <a:rPr lang="en-US" sz="2800" dirty="0" smtClean="0"/>
              <a:t>HIẾN</a:t>
            </a:r>
            <a:r>
              <a:rPr lang="vi-VN" sz="2800" dirty="0" smtClean="0"/>
              <a:t> </a:t>
            </a:r>
            <a:r>
              <a:rPr lang="en-US" sz="2800" dirty="0" smtClean="0"/>
              <a:t>LƯỢC NÂNG CAO CHẤT LƯỢNG ĐÀO TẠO CỦA TRƯỜNG CAO ĐẲNG KỸ THUẬT LÝ TỰ TRỌNG THÀNH PHỐ HỒ CHÍ MINH THEO ĐỊNH HƯỚNG ĐỔI MỚI CĂN BẢN</a:t>
            </a:r>
            <a:r>
              <a:rPr lang="vi-VN" sz="2800" dirty="0" smtClean="0"/>
              <a:t>, </a:t>
            </a:r>
            <a:r>
              <a:rPr lang="en-US" sz="2800" dirty="0" smtClean="0"/>
              <a:t>TOÀN DIỆN GIÁO DỤC VÀ ĐÀO TẠO ĐẾN NĂM 2020</a:t>
            </a:r>
            <a:endParaRPr lang="en-US" sz="2800" dirty="0"/>
          </a:p>
        </p:txBody>
      </p:sp>
      <p:sp>
        <p:nvSpPr>
          <p:cNvPr id="2" name="Rectangle 1"/>
          <p:cNvSpPr/>
          <p:nvPr/>
        </p:nvSpPr>
        <p:spPr>
          <a:xfrm>
            <a:off x="3657600" y="6019800"/>
            <a:ext cx="1524000" cy="762000"/>
          </a:xfrm>
          <a:prstGeom prst="rect">
            <a:avLst/>
          </a:prstGeom>
          <a:solidFill>
            <a:srgbClr val="154A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0" y="76200"/>
            <a:ext cx="9144000" cy="369332"/>
          </a:xfrm>
          <a:prstGeom prst="rect">
            <a:avLst/>
          </a:prstGeom>
          <a:noFill/>
        </p:spPr>
        <p:txBody>
          <a:bodyPr wrap="square" rtlCol="0">
            <a:spAutoFit/>
          </a:bodyPr>
          <a:lstStyle/>
          <a:p>
            <a:pPr algn="ctr"/>
            <a:r>
              <a:rPr lang="en-US" dirty="0" smtClean="0">
                <a:latin typeface="Times New Roman" pitchFamily="18" charset="0"/>
                <a:cs typeface="Times New Roman" pitchFamily="18" charset="0"/>
              </a:rPr>
              <a:t>ỦY BAN NHÂN DÂN THÀNH PHỐ HỒ CHÍ MINH</a:t>
            </a:r>
            <a:endParaRPr lang="en-US" dirty="0">
              <a:latin typeface="Times New Roman" pitchFamily="18" charset="0"/>
              <a:cs typeface="Times New Roman" pitchFamily="18" charset="0"/>
            </a:endParaRPr>
          </a:p>
        </p:txBody>
      </p:sp>
      <p:sp>
        <p:nvSpPr>
          <p:cNvPr id="7" name="TextBox 6"/>
          <p:cNvSpPr txBox="1"/>
          <p:nvPr/>
        </p:nvSpPr>
        <p:spPr>
          <a:xfrm>
            <a:off x="0" y="381000"/>
            <a:ext cx="9146885" cy="369332"/>
          </a:xfrm>
          <a:prstGeom prst="rect">
            <a:avLst/>
          </a:prstGeom>
          <a:noFill/>
        </p:spPr>
        <p:txBody>
          <a:bodyPr wrap="square" rtlCol="0">
            <a:spAutoFit/>
          </a:bodyPr>
          <a:lstStyle/>
          <a:p>
            <a:pPr algn="ctr"/>
            <a:r>
              <a:rPr lang="en-US" b="1" dirty="0" smtClean="0">
                <a:latin typeface="Times New Roman" pitchFamily="18" charset="0"/>
                <a:cs typeface="Times New Roman" pitchFamily="18" charset="0"/>
              </a:rPr>
              <a:t>TRƯỜNG CAO ĐẲNG KỸ THUẬT LÝ TỰ TRỌNG THÀNH PHỐ HỒ CHÍ MINH</a:t>
            </a:r>
            <a:endParaRPr lang="en-US" b="1" dirty="0">
              <a:latin typeface="Times New Roman" pitchFamily="18" charset="0"/>
              <a:cs typeface="Times New Roman" pitchFamily="18" charset="0"/>
            </a:endParaRPr>
          </a:p>
        </p:txBody>
      </p:sp>
      <p:sp>
        <p:nvSpPr>
          <p:cNvPr id="10" name="TextBox 9"/>
          <p:cNvSpPr txBox="1"/>
          <p:nvPr/>
        </p:nvSpPr>
        <p:spPr>
          <a:xfrm>
            <a:off x="-2885" y="6031468"/>
            <a:ext cx="9146885" cy="523220"/>
          </a:xfrm>
          <a:prstGeom prst="rect">
            <a:avLst/>
          </a:prstGeom>
          <a:noFill/>
        </p:spPr>
        <p:txBody>
          <a:bodyPr wrap="square" rtlCol="0">
            <a:spAutoFit/>
          </a:bodyPr>
          <a:lstStyle/>
          <a:p>
            <a:pPr algn="ctr"/>
            <a:r>
              <a:rPr lang="en-US" sz="2800" b="1" dirty="0" smtClean="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TP. </a:t>
            </a:r>
            <a:r>
              <a:rPr lang="en-US" sz="2800" b="1" dirty="0" err="1" smtClean="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Hồ</a:t>
            </a:r>
            <a:r>
              <a:rPr lang="en-US" sz="2800" b="1" dirty="0" smtClean="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800" b="1" dirty="0" err="1" smtClean="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Chí</a:t>
            </a:r>
            <a:r>
              <a:rPr lang="en-US" sz="2800" b="1" dirty="0" smtClean="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 Minh, 06/2015</a:t>
            </a:r>
            <a:endParaRPr lang="en-US" sz="2800" b="1" dirty="0">
              <a:solidFill>
                <a:schemeClr val="tx2"/>
              </a:solidFill>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7175" name="Picture 7" descr="F:\ \ThietKe\LOGO_TRUONG..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45868" y="764187"/>
            <a:ext cx="1664331" cy="165785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r>
              <a:rPr lang="en-US" dirty="0" smtClean="0">
                <a:latin typeface="Times New Roman" pitchFamily="18" charset="0"/>
                <a:cs typeface="Times New Roman" pitchFamily="18" charset="0"/>
              </a:rPr>
              <a:t>NỘI DUNG</a:t>
            </a:r>
            <a:endParaRPr lang="en-US" dirty="0">
              <a:latin typeface="Times New Roman" pitchFamily="18" charset="0"/>
              <a:cs typeface="Times New Roman" pitchFamily="18" charset="0"/>
            </a:endParaRPr>
          </a:p>
        </p:txBody>
      </p:sp>
      <p:grpSp>
        <p:nvGrpSpPr>
          <p:cNvPr id="41048" name="Group 88"/>
          <p:cNvGrpSpPr>
            <a:grpSpLocks/>
          </p:cNvGrpSpPr>
          <p:nvPr/>
        </p:nvGrpSpPr>
        <p:grpSpPr bwMode="auto">
          <a:xfrm>
            <a:off x="1371600" y="1295400"/>
            <a:ext cx="762000" cy="665163"/>
            <a:chOff x="1110" y="2656"/>
            <a:chExt cx="1549" cy="1351"/>
          </a:xfrm>
        </p:grpSpPr>
        <p:sp>
          <p:nvSpPr>
            <p:cNvPr id="41049" name="AutoShape 89"/>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50" name="AutoShape 90"/>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51" name="AutoShape 91"/>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grpSp>
        <p:nvGrpSpPr>
          <p:cNvPr id="41052" name="Group 92"/>
          <p:cNvGrpSpPr>
            <a:grpSpLocks/>
          </p:cNvGrpSpPr>
          <p:nvPr/>
        </p:nvGrpSpPr>
        <p:grpSpPr bwMode="auto">
          <a:xfrm>
            <a:off x="1371600" y="2209800"/>
            <a:ext cx="762000" cy="665163"/>
            <a:chOff x="3174" y="2656"/>
            <a:chExt cx="1549" cy="1351"/>
          </a:xfrm>
        </p:grpSpPr>
        <p:sp>
          <p:nvSpPr>
            <p:cNvPr id="41053" name="AutoShape 93"/>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54" name="AutoShape 94"/>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55" name="AutoShape 95"/>
            <p:cNvSpPr>
              <a:spLocks noChangeArrowheads="1"/>
            </p:cNvSpPr>
            <p:nvPr/>
          </p:nvSpPr>
          <p:spPr bwMode="gray">
            <a:xfrm>
              <a:off x="3264" y="2736"/>
              <a:ext cx="1350" cy="1168"/>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sp>
        <p:nvSpPr>
          <p:cNvPr id="41056" name="Line 96"/>
          <p:cNvSpPr>
            <a:spLocks noChangeShapeType="1"/>
          </p:cNvSpPr>
          <p:nvPr/>
        </p:nvSpPr>
        <p:spPr bwMode="auto">
          <a:xfrm>
            <a:off x="1981200" y="1905000"/>
            <a:ext cx="48006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57" name="Text Box 97"/>
          <p:cNvSpPr txBox="1">
            <a:spLocks noChangeArrowheads="1"/>
          </p:cNvSpPr>
          <p:nvPr/>
        </p:nvSpPr>
        <p:spPr bwMode="auto">
          <a:xfrm>
            <a:off x="2643524" y="1437343"/>
            <a:ext cx="173797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2800" dirty="0" err="1" smtClean="0">
                <a:latin typeface="Times New Roman" pitchFamily="18" charset="0"/>
                <a:cs typeface="Times New Roman" pitchFamily="18" charset="0"/>
              </a:rPr>
              <a:t>Đặt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vấn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đề</a:t>
            </a:r>
            <a:endParaRPr lang="en-US" sz="2800" dirty="0">
              <a:latin typeface="Times New Roman" pitchFamily="18" charset="0"/>
              <a:cs typeface="Times New Roman" pitchFamily="18" charset="0"/>
            </a:endParaRPr>
          </a:p>
        </p:txBody>
      </p:sp>
      <p:sp>
        <p:nvSpPr>
          <p:cNvPr id="41058" name="Text Box 98"/>
          <p:cNvSpPr txBox="1">
            <a:spLocks noChangeArrowheads="1"/>
          </p:cNvSpPr>
          <p:nvPr/>
        </p:nvSpPr>
        <p:spPr bwMode="gray">
          <a:xfrm>
            <a:off x="1576179" y="1393825"/>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a:latin typeface="Times New Roman" pitchFamily="18" charset="0"/>
                <a:cs typeface="Times New Roman" pitchFamily="18" charset="0"/>
              </a:rPr>
              <a:t>1</a:t>
            </a:r>
          </a:p>
        </p:txBody>
      </p:sp>
      <p:sp>
        <p:nvSpPr>
          <p:cNvPr id="41059" name="Line 99"/>
          <p:cNvSpPr>
            <a:spLocks noChangeShapeType="1"/>
          </p:cNvSpPr>
          <p:nvPr/>
        </p:nvSpPr>
        <p:spPr bwMode="auto">
          <a:xfrm>
            <a:off x="1981200" y="2819400"/>
            <a:ext cx="48006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60" name="Text Box 100"/>
          <p:cNvSpPr txBox="1">
            <a:spLocks noChangeArrowheads="1"/>
          </p:cNvSpPr>
          <p:nvPr/>
        </p:nvSpPr>
        <p:spPr bwMode="auto">
          <a:xfrm>
            <a:off x="2531442" y="2351743"/>
            <a:ext cx="284404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2800" dirty="0" err="1" smtClean="0">
                <a:latin typeface="Times New Roman" pitchFamily="18" charset="0"/>
                <a:cs typeface="Times New Roman" pitchFamily="18" charset="0"/>
              </a:rPr>
              <a:t>Phân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tích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bối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cảnh</a:t>
            </a:r>
            <a:endParaRPr lang="en-US" sz="2800" dirty="0">
              <a:latin typeface="Times New Roman" pitchFamily="18" charset="0"/>
              <a:cs typeface="Times New Roman" pitchFamily="18" charset="0"/>
            </a:endParaRPr>
          </a:p>
        </p:txBody>
      </p:sp>
      <p:sp>
        <p:nvSpPr>
          <p:cNvPr id="41061" name="Text Box 101"/>
          <p:cNvSpPr txBox="1">
            <a:spLocks noChangeArrowheads="1"/>
          </p:cNvSpPr>
          <p:nvPr/>
        </p:nvSpPr>
        <p:spPr bwMode="gray">
          <a:xfrm>
            <a:off x="1576179" y="2308225"/>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a:latin typeface="Times New Roman" pitchFamily="18" charset="0"/>
                <a:cs typeface="Times New Roman" pitchFamily="18" charset="0"/>
              </a:rPr>
              <a:t>2</a:t>
            </a:r>
          </a:p>
        </p:txBody>
      </p:sp>
      <p:grpSp>
        <p:nvGrpSpPr>
          <p:cNvPr id="41062" name="Group 102"/>
          <p:cNvGrpSpPr>
            <a:grpSpLocks/>
          </p:cNvGrpSpPr>
          <p:nvPr/>
        </p:nvGrpSpPr>
        <p:grpSpPr bwMode="auto">
          <a:xfrm>
            <a:off x="1371600" y="3101975"/>
            <a:ext cx="762000" cy="665163"/>
            <a:chOff x="1110" y="2656"/>
            <a:chExt cx="1549" cy="1351"/>
          </a:xfrm>
        </p:grpSpPr>
        <p:sp>
          <p:nvSpPr>
            <p:cNvPr id="41063" name="AutoShape 103"/>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64" name="AutoShape 104"/>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65" name="AutoShape 105"/>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grpSp>
        <p:nvGrpSpPr>
          <p:cNvPr id="41066" name="Group 106"/>
          <p:cNvGrpSpPr>
            <a:grpSpLocks/>
          </p:cNvGrpSpPr>
          <p:nvPr/>
        </p:nvGrpSpPr>
        <p:grpSpPr bwMode="auto">
          <a:xfrm>
            <a:off x="1371600" y="4016375"/>
            <a:ext cx="762000" cy="665163"/>
            <a:chOff x="3174" y="2656"/>
            <a:chExt cx="1549" cy="1351"/>
          </a:xfrm>
        </p:grpSpPr>
        <p:sp>
          <p:nvSpPr>
            <p:cNvPr id="41067" name="AutoShape 107"/>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68" name="AutoShape 108"/>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69" name="AutoShape 109"/>
            <p:cNvSpPr>
              <a:spLocks noChangeArrowheads="1"/>
            </p:cNvSpPr>
            <p:nvPr/>
          </p:nvSpPr>
          <p:spPr bwMode="gray">
            <a:xfrm>
              <a:off x="3264" y="2736"/>
              <a:ext cx="1350" cy="1168"/>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sp>
        <p:nvSpPr>
          <p:cNvPr id="41070" name="Line 110"/>
          <p:cNvSpPr>
            <a:spLocks noChangeShapeType="1"/>
          </p:cNvSpPr>
          <p:nvPr/>
        </p:nvSpPr>
        <p:spPr bwMode="auto">
          <a:xfrm>
            <a:off x="1981200" y="3711575"/>
            <a:ext cx="48006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71" name="Text Box 111"/>
          <p:cNvSpPr txBox="1">
            <a:spLocks noChangeArrowheads="1"/>
          </p:cNvSpPr>
          <p:nvPr/>
        </p:nvSpPr>
        <p:spPr bwMode="auto">
          <a:xfrm>
            <a:off x="2531442" y="3262754"/>
            <a:ext cx="62484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vi-VN" sz="2800" dirty="0" smtClean="0">
                <a:latin typeface="Times New Roman" pitchFamily="18" charset="0"/>
                <a:cs typeface="Times New Roman" pitchFamily="18" charset="0"/>
              </a:rPr>
              <a:t>Thực trạng của Trường  những năm qua</a:t>
            </a:r>
            <a:endParaRPr lang="en-US" sz="2800" dirty="0">
              <a:latin typeface="Times New Roman" pitchFamily="18" charset="0"/>
              <a:cs typeface="Times New Roman" pitchFamily="18" charset="0"/>
            </a:endParaRPr>
          </a:p>
        </p:txBody>
      </p:sp>
      <p:sp>
        <p:nvSpPr>
          <p:cNvPr id="41072" name="Text Box 112"/>
          <p:cNvSpPr txBox="1">
            <a:spLocks noChangeArrowheads="1"/>
          </p:cNvSpPr>
          <p:nvPr/>
        </p:nvSpPr>
        <p:spPr bwMode="gray">
          <a:xfrm>
            <a:off x="1576179" y="3200400"/>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a:latin typeface="Times New Roman" pitchFamily="18" charset="0"/>
                <a:cs typeface="Times New Roman" pitchFamily="18" charset="0"/>
              </a:rPr>
              <a:t>3</a:t>
            </a:r>
          </a:p>
        </p:txBody>
      </p:sp>
      <p:sp>
        <p:nvSpPr>
          <p:cNvPr id="41073" name="Line 113"/>
          <p:cNvSpPr>
            <a:spLocks noChangeShapeType="1"/>
          </p:cNvSpPr>
          <p:nvPr/>
        </p:nvSpPr>
        <p:spPr bwMode="auto">
          <a:xfrm>
            <a:off x="1981200" y="4625975"/>
            <a:ext cx="48006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74" name="Text Box 114"/>
          <p:cNvSpPr txBox="1">
            <a:spLocks noChangeArrowheads="1"/>
          </p:cNvSpPr>
          <p:nvPr/>
        </p:nvSpPr>
        <p:spPr bwMode="auto">
          <a:xfrm>
            <a:off x="2531442" y="3733800"/>
            <a:ext cx="624840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vi-VN" sz="2800" dirty="0" smtClean="0">
                <a:latin typeface="Times New Roman" pitchFamily="18" charset="0"/>
                <a:cs typeface="Times New Roman" pitchFamily="18" charset="0"/>
              </a:rPr>
              <a:t>Định hướng chiến lược phát triển nhà trường</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và tầm nhìn đến năm 2020</a:t>
            </a:r>
            <a:endParaRPr lang="en-US" sz="2800" dirty="0">
              <a:latin typeface="Times New Roman" pitchFamily="18" charset="0"/>
              <a:cs typeface="Times New Roman" pitchFamily="18" charset="0"/>
            </a:endParaRPr>
          </a:p>
        </p:txBody>
      </p:sp>
      <p:sp>
        <p:nvSpPr>
          <p:cNvPr id="41075" name="Text Box 115"/>
          <p:cNvSpPr txBox="1">
            <a:spLocks noChangeArrowheads="1"/>
          </p:cNvSpPr>
          <p:nvPr/>
        </p:nvSpPr>
        <p:spPr bwMode="gray">
          <a:xfrm>
            <a:off x="1576179" y="4114800"/>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a:latin typeface="Times New Roman" pitchFamily="18" charset="0"/>
                <a:cs typeface="Times New Roman" pitchFamily="18" charset="0"/>
              </a:rPr>
              <a:t>4</a:t>
            </a:r>
          </a:p>
        </p:txBody>
      </p:sp>
      <p:grpSp>
        <p:nvGrpSpPr>
          <p:cNvPr id="57" name="Group 102"/>
          <p:cNvGrpSpPr>
            <a:grpSpLocks/>
          </p:cNvGrpSpPr>
          <p:nvPr/>
        </p:nvGrpSpPr>
        <p:grpSpPr bwMode="auto">
          <a:xfrm>
            <a:off x="1388442" y="4877297"/>
            <a:ext cx="762000" cy="665163"/>
            <a:chOff x="1110" y="2656"/>
            <a:chExt cx="1549" cy="1351"/>
          </a:xfrm>
        </p:grpSpPr>
        <p:sp>
          <p:nvSpPr>
            <p:cNvPr id="58" name="AutoShape 103"/>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59" name="AutoShape 104"/>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60" name="AutoShape 105"/>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sp>
        <p:nvSpPr>
          <p:cNvPr id="61" name="Line 110"/>
          <p:cNvSpPr>
            <a:spLocks noChangeShapeType="1"/>
          </p:cNvSpPr>
          <p:nvPr/>
        </p:nvSpPr>
        <p:spPr bwMode="auto">
          <a:xfrm>
            <a:off x="1998042" y="5486897"/>
            <a:ext cx="48006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62" name="Text Box 111"/>
          <p:cNvSpPr txBox="1">
            <a:spLocks noChangeArrowheads="1"/>
          </p:cNvSpPr>
          <p:nvPr/>
        </p:nvSpPr>
        <p:spPr bwMode="auto">
          <a:xfrm>
            <a:off x="2531442" y="4648200"/>
            <a:ext cx="6612558"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vi-VN" sz="2800" dirty="0" smtClean="0">
                <a:latin typeface="Times New Roman" pitchFamily="18" charset="0"/>
                <a:cs typeface="Times New Roman" pitchFamily="18" charset="0"/>
              </a:rPr>
              <a:t>Nhiệm vụ và giải pháp chiến lược phát triển trường năm 2015 và tầm nhìn đến 2020</a:t>
            </a:r>
            <a:endParaRPr lang="en-US" sz="2800" dirty="0">
              <a:latin typeface="Times New Roman" pitchFamily="18" charset="0"/>
              <a:cs typeface="Times New Roman" pitchFamily="18" charset="0"/>
            </a:endParaRPr>
          </a:p>
        </p:txBody>
      </p:sp>
      <p:sp>
        <p:nvSpPr>
          <p:cNvPr id="63" name="Text Box 115"/>
          <p:cNvSpPr txBox="1">
            <a:spLocks noChangeArrowheads="1"/>
          </p:cNvSpPr>
          <p:nvPr/>
        </p:nvSpPr>
        <p:spPr bwMode="gray">
          <a:xfrm>
            <a:off x="1595491" y="4975616"/>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dirty="0" smtClean="0">
                <a:latin typeface="Times New Roman" pitchFamily="18" charset="0"/>
                <a:cs typeface="Times New Roman" pitchFamily="18" charset="0"/>
              </a:rPr>
              <a:t>5</a:t>
            </a:r>
            <a:endParaRPr lang="en-US" sz="2400" b="1" dirty="0">
              <a:latin typeface="Times New Roman" pitchFamily="18" charset="0"/>
              <a:cs typeface="Times New Roman" pitchFamily="18" charset="0"/>
            </a:endParaRPr>
          </a:p>
        </p:txBody>
      </p:sp>
      <p:grpSp>
        <p:nvGrpSpPr>
          <p:cNvPr id="64" name="Group 106"/>
          <p:cNvGrpSpPr>
            <a:grpSpLocks/>
          </p:cNvGrpSpPr>
          <p:nvPr/>
        </p:nvGrpSpPr>
        <p:grpSpPr bwMode="auto">
          <a:xfrm>
            <a:off x="1371600" y="5732154"/>
            <a:ext cx="762000" cy="665163"/>
            <a:chOff x="3174" y="2656"/>
            <a:chExt cx="1549" cy="1351"/>
          </a:xfrm>
        </p:grpSpPr>
        <p:sp>
          <p:nvSpPr>
            <p:cNvPr id="65" name="AutoShape 107"/>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66" name="AutoShape 108"/>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67" name="AutoShape 109"/>
            <p:cNvSpPr>
              <a:spLocks noChangeArrowheads="1"/>
            </p:cNvSpPr>
            <p:nvPr/>
          </p:nvSpPr>
          <p:spPr bwMode="gray">
            <a:xfrm>
              <a:off x="3264" y="2736"/>
              <a:ext cx="1350" cy="1168"/>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sp>
        <p:nvSpPr>
          <p:cNvPr id="68" name="Line 113"/>
          <p:cNvSpPr>
            <a:spLocks noChangeShapeType="1"/>
          </p:cNvSpPr>
          <p:nvPr/>
        </p:nvSpPr>
        <p:spPr bwMode="auto">
          <a:xfrm>
            <a:off x="1981200" y="6341754"/>
            <a:ext cx="48006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69" name="Text Box 114"/>
          <p:cNvSpPr txBox="1">
            <a:spLocks noChangeArrowheads="1"/>
          </p:cNvSpPr>
          <p:nvPr/>
        </p:nvSpPr>
        <p:spPr bwMode="auto">
          <a:xfrm>
            <a:off x="2643524" y="5874097"/>
            <a:ext cx="62484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en-US" sz="2800" dirty="0" err="1" smtClean="0">
                <a:latin typeface="Times New Roman" pitchFamily="18" charset="0"/>
                <a:cs typeface="Times New Roman" pitchFamily="18" charset="0"/>
              </a:rPr>
              <a:t>Kết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luận</a:t>
            </a:r>
            <a:endParaRPr lang="en-US" sz="2800" dirty="0">
              <a:latin typeface="Times New Roman" pitchFamily="18" charset="0"/>
              <a:cs typeface="Times New Roman" pitchFamily="18" charset="0"/>
            </a:endParaRPr>
          </a:p>
        </p:txBody>
      </p:sp>
      <p:sp>
        <p:nvSpPr>
          <p:cNvPr id="70" name="Text Box 115"/>
          <p:cNvSpPr txBox="1">
            <a:spLocks noChangeArrowheads="1"/>
          </p:cNvSpPr>
          <p:nvPr/>
        </p:nvSpPr>
        <p:spPr bwMode="gray">
          <a:xfrm>
            <a:off x="1576180" y="5830579"/>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dirty="0" smtClean="0">
                <a:latin typeface="Times New Roman" pitchFamily="18" charset="0"/>
                <a:cs typeface="Times New Roman" pitchFamily="18" charset="0"/>
              </a:rPr>
              <a:t>6</a:t>
            </a:r>
            <a:endParaRPr lang="en-US" sz="24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5" name="Rectangle 5"/>
          <p:cNvSpPr>
            <a:spLocks noGrp="1" noChangeArrowheads="1"/>
          </p:cNvSpPr>
          <p:nvPr>
            <p:ph type="title"/>
          </p:nvPr>
        </p:nvSpPr>
        <p:spPr>
          <a:xfrm>
            <a:off x="457200" y="304800"/>
            <a:ext cx="8229600" cy="563562"/>
          </a:xfrm>
        </p:spPr>
        <p:txBody>
          <a:bodyPr/>
          <a:lstStyle/>
          <a:p>
            <a:r>
              <a:rPr lang="en-US" sz="3600" dirty="0" smtClean="0">
                <a:latin typeface="Times New Roman" pitchFamily="18" charset="0"/>
                <a:cs typeface="Times New Roman" pitchFamily="18" charset="0"/>
              </a:rPr>
              <a:t>ĐẶT VẤN ĐỀ</a:t>
            </a:r>
            <a:endParaRPr lang="en-US" sz="3600" dirty="0">
              <a:latin typeface="Times New Roman" pitchFamily="18" charset="0"/>
              <a:cs typeface="Times New Roman" pitchFamily="18" charset="0"/>
            </a:endParaRPr>
          </a:p>
        </p:txBody>
      </p:sp>
      <p:sp>
        <p:nvSpPr>
          <p:cNvPr id="10246" name="Rectangle 6"/>
          <p:cNvSpPr>
            <a:spLocks noGrp="1" noChangeArrowheads="1"/>
          </p:cNvSpPr>
          <p:nvPr>
            <p:ph type="body" idx="1"/>
          </p:nvPr>
        </p:nvSpPr>
        <p:spPr>
          <a:xfrm>
            <a:off x="457200" y="1219200"/>
            <a:ext cx="7848600" cy="3429000"/>
          </a:xfrm>
        </p:spPr>
        <p:txBody>
          <a:bodyPr/>
          <a:lstStyle/>
          <a:p>
            <a:pPr algn="just"/>
            <a:r>
              <a:rPr lang="vi-VN" sz="2800" dirty="0" smtClean="0">
                <a:latin typeface="Times New Roman" pitchFamily="18" charset="0"/>
                <a:cs typeface="Times New Roman" pitchFamily="18" charset="0"/>
              </a:rPr>
              <a:t>Hội nghị lần thứ 8 khóa XI của B</a:t>
            </a:r>
            <a:r>
              <a:rPr lang="en-US" sz="2800" dirty="0" smtClean="0">
                <a:latin typeface="Times New Roman" pitchFamily="18" charset="0"/>
                <a:cs typeface="Times New Roman" pitchFamily="18" charset="0"/>
              </a:rPr>
              <a:t>CH</a:t>
            </a:r>
            <a:r>
              <a:rPr lang="vi-VN" sz="2800" dirty="0" smtClean="0">
                <a:latin typeface="Times New Roman" pitchFamily="18" charset="0"/>
                <a:cs typeface="Times New Roman" pitchFamily="18" charset="0"/>
              </a:rPr>
              <a:t> Trung ương Đảng (Nghị quyết số 29-NQ/TW ngày 4/11/2013) về “Đổi mới căn bản, toàn diện </a:t>
            </a:r>
            <a:r>
              <a:rPr lang="en-US" sz="2800" dirty="0" smtClean="0">
                <a:latin typeface="Times New Roman" pitchFamily="18" charset="0"/>
                <a:cs typeface="Times New Roman" pitchFamily="18" charset="0"/>
              </a:rPr>
              <a:t>GD</a:t>
            </a:r>
            <a:r>
              <a:rPr lang="vi-VN" sz="2800" dirty="0" smtClean="0">
                <a:latin typeface="Times New Roman" pitchFamily="18" charset="0"/>
                <a:cs typeface="Times New Roman" pitchFamily="18" charset="0"/>
              </a:rPr>
              <a:t> và </a:t>
            </a:r>
            <a:r>
              <a:rPr lang="en-US" sz="2800" dirty="0" smtClean="0">
                <a:latin typeface="Times New Roman" pitchFamily="18" charset="0"/>
                <a:cs typeface="Times New Roman" pitchFamily="18" charset="0"/>
              </a:rPr>
              <a:t>ĐT</a:t>
            </a:r>
            <a:r>
              <a:rPr lang="vi-VN" sz="2800" dirty="0" smtClean="0">
                <a:latin typeface="Times New Roman" pitchFamily="18" charset="0"/>
                <a:cs typeface="Times New Roman" pitchFamily="18" charset="0"/>
              </a:rPr>
              <a:t>, đáp ứng yêu cầu </a:t>
            </a:r>
            <a:r>
              <a:rPr lang="en-US" sz="2800" dirty="0" smtClean="0">
                <a:latin typeface="Times New Roman" pitchFamily="18" charset="0"/>
                <a:cs typeface="Times New Roman" pitchFamily="18" charset="0"/>
              </a:rPr>
              <a:t>CNH</a:t>
            </a:r>
            <a:r>
              <a:rPr lang="vi-VN" sz="2800" dirty="0" smtClean="0">
                <a:latin typeface="Times New Roman" pitchFamily="18" charset="0"/>
                <a:cs typeface="Times New Roman" pitchFamily="18" charset="0"/>
              </a:rPr>
              <a:t> - hiện đại hóa trong điều kiện kinh tế thị trường định hướng </a:t>
            </a:r>
            <a:r>
              <a:rPr lang="en-US" sz="2800" dirty="0" smtClean="0">
                <a:latin typeface="Times New Roman" pitchFamily="18" charset="0"/>
                <a:cs typeface="Times New Roman" pitchFamily="18" charset="0"/>
              </a:rPr>
              <a:t>XHCN</a:t>
            </a:r>
            <a:r>
              <a:rPr lang="vi-VN" sz="2800" dirty="0" smtClean="0">
                <a:latin typeface="Times New Roman" pitchFamily="18" charset="0"/>
                <a:cs typeface="Times New Roman" pitchFamily="18" charset="0"/>
              </a:rPr>
              <a:t> và hội nhập </a:t>
            </a:r>
            <a:r>
              <a:rPr lang="en-US" sz="2800" dirty="0" err="1" smtClean="0">
                <a:latin typeface="Times New Roman" pitchFamily="18" charset="0"/>
                <a:cs typeface="Times New Roman" pitchFamily="18" charset="0"/>
              </a:rPr>
              <a:t>quốc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tế</a:t>
            </a:r>
            <a:r>
              <a:rPr lang="vi-VN" sz="2800" dirty="0" smtClean="0">
                <a:latin typeface="Times New Roman" pitchFamily="18" charset="0"/>
                <a:cs typeface="Times New Roman" pitchFamily="18" charset="0"/>
              </a:rPr>
              <a:t>”</a:t>
            </a:r>
            <a:r>
              <a:rPr lang="en-US" sz="2800" dirty="0" smtClean="0">
                <a:latin typeface="Times New Roman" pitchFamily="18" charset="0"/>
                <a:cs typeface="Times New Roman" pitchFamily="18" charset="0"/>
              </a:rPr>
              <a:t>. </a:t>
            </a:r>
          </a:p>
          <a:p>
            <a:pPr algn="just"/>
            <a:r>
              <a:rPr lang="vi-VN" sz="2800" dirty="0" smtClean="0">
                <a:latin typeface="Times New Roman" pitchFamily="18" charset="0"/>
                <a:cs typeface="Times New Roman" pitchFamily="18" charset="0"/>
              </a:rPr>
              <a:t>Để xây dựng trường Cao đẳng kỹ thuật Lý Tự Trọng </a:t>
            </a:r>
            <a:r>
              <a:rPr lang="en-US" sz="2800" dirty="0" smtClean="0">
                <a:latin typeface="Times New Roman" pitchFamily="18" charset="0"/>
                <a:cs typeface="Times New Roman" pitchFamily="18" charset="0"/>
              </a:rPr>
              <a:t>TP. HCM</a:t>
            </a:r>
            <a:r>
              <a:rPr lang="vi-VN" sz="2800" dirty="0" smtClean="0">
                <a:latin typeface="Times New Roman" pitchFamily="18" charset="0"/>
                <a:cs typeface="Times New Roman" pitchFamily="18" charset="0"/>
              </a:rPr>
              <a:t> thành trường trọng điểm của thành phố và khu vực đến năm 2020</a:t>
            </a:r>
            <a:r>
              <a:rPr lang="en-US" sz="2800" dirty="0" smtClean="0">
                <a:latin typeface="Times New Roman" pitchFamily="18" charset="0"/>
                <a:cs typeface="Times New Roman" pitchFamily="18" charset="0"/>
              </a:rPr>
              <a:t>.</a:t>
            </a:r>
            <a:endParaRPr lang="en-US" sz="20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5" name="Rectangle 5"/>
          <p:cNvSpPr>
            <a:spLocks noGrp="1" noChangeArrowheads="1"/>
          </p:cNvSpPr>
          <p:nvPr>
            <p:ph type="title"/>
          </p:nvPr>
        </p:nvSpPr>
        <p:spPr>
          <a:xfrm>
            <a:off x="457200" y="304800"/>
            <a:ext cx="8229600" cy="563562"/>
          </a:xfrm>
        </p:spPr>
        <p:txBody>
          <a:bodyPr/>
          <a:lstStyle/>
          <a:p>
            <a:r>
              <a:rPr lang="en-US" sz="3600" dirty="0" smtClean="0">
                <a:latin typeface="Times New Roman" pitchFamily="18" charset="0"/>
                <a:cs typeface="Times New Roman" pitchFamily="18" charset="0"/>
              </a:rPr>
              <a:t>PHÂN TÍCH BỐI CẢNH</a:t>
            </a:r>
            <a:endParaRPr lang="en-US" sz="3600" dirty="0">
              <a:latin typeface="Times New Roman" pitchFamily="18" charset="0"/>
              <a:cs typeface="Times New Roman" pitchFamily="18" charset="0"/>
            </a:endParaRPr>
          </a:p>
        </p:txBody>
      </p:sp>
      <p:sp>
        <p:nvSpPr>
          <p:cNvPr id="10246" name="Rectangle 6"/>
          <p:cNvSpPr>
            <a:spLocks noGrp="1" noChangeArrowheads="1"/>
          </p:cNvSpPr>
          <p:nvPr>
            <p:ph type="body" idx="1"/>
          </p:nvPr>
        </p:nvSpPr>
        <p:spPr>
          <a:xfrm>
            <a:off x="381000" y="1066800"/>
            <a:ext cx="7848600" cy="3429000"/>
          </a:xfrm>
        </p:spPr>
        <p:txBody>
          <a:bodyPr/>
          <a:lstStyle/>
          <a:p>
            <a:pPr algn="just"/>
            <a:r>
              <a:rPr lang="vi-VN" sz="2800" dirty="0" smtClean="0">
                <a:latin typeface="Times New Roman" pitchFamily="18" charset="0"/>
                <a:cs typeface="Times New Roman" pitchFamily="18" charset="0"/>
              </a:rPr>
              <a:t>Sự phát triển của đất nước</a:t>
            </a:r>
            <a:r>
              <a:rPr lang="en-US" sz="2800" dirty="0" smtClean="0">
                <a:latin typeface="Times New Roman" pitchFamily="18" charset="0"/>
                <a:cs typeface="Times New Roman" pitchFamily="18" charset="0"/>
              </a:rPr>
              <a:t> t</a:t>
            </a:r>
            <a:r>
              <a:rPr lang="vi-VN" sz="2800" dirty="0" smtClean="0">
                <a:latin typeface="Times New Roman" pitchFamily="18" charset="0"/>
                <a:cs typeface="Times New Roman" pitchFamily="18" charset="0"/>
              </a:rPr>
              <a:t>huận lợi để tiếp cận với những mô hình </a:t>
            </a:r>
            <a:r>
              <a:rPr lang="en-US" sz="2800" dirty="0" smtClean="0">
                <a:latin typeface="Times New Roman" pitchFamily="18" charset="0"/>
                <a:cs typeface="Times New Roman" pitchFamily="18" charset="0"/>
              </a:rPr>
              <a:t>GD </a:t>
            </a:r>
            <a:r>
              <a:rPr lang="vi-VN" sz="2800" dirty="0" smtClean="0">
                <a:latin typeface="Times New Roman" pitchFamily="18" charset="0"/>
                <a:cs typeface="Times New Roman" pitchFamily="18" charset="0"/>
              </a:rPr>
              <a:t>hiện đại theo xu thế và tri thức mới</a:t>
            </a:r>
            <a:r>
              <a:rPr lang="en-US" sz="2800" dirty="0" smtClean="0">
                <a:latin typeface="Times New Roman" pitchFamily="18" charset="0"/>
                <a:cs typeface="Times New Roman" pitchFamily="18" charset="0"/>
              </a:rPr>
              <a:t>.</a:t>
            </a:r>
          </a:p>
          <a:p>
            <a:pPr algn="just"/>
            <a:r>
              <a:rPr lang="vi-VN" sz="2800" dirty="0" smtClean="0">
                <a:latin typeface="Times New Roman" pitchFamily="18" charset="0"/>
                <a:cs typeface="Times New Roman" pitchFamily="18" charset="0"/>
              </a:rPr>
              <a:t>Hội nghị lần thứ 8 khóa XI của BC</a:t>
            </a:r>
            <a:r>
              <a:rPr lang="en-US" sz="2800" dirty="0" smtClean="0">
                <a:latin typeface="Times New Roman" pitchFamily="18" charset="0"/>
                <a:cs typeface="Times New Roman" pitchFamily="18" charset="0"/>
              </a:rPr>
              <a:t>H</a:t>
            </a:r>
            <a:r>
              <a:rPr lang="vi-VN" sz="2800" dirty="0" smtClean="0">
                <a:latin typeface="Times New Roman" pitchFamily="18" charset="0"/>
                <a:cs typeface="Times New Roman" pitchFamily="18" charset="0"/>
              </a:rPr>
              <a:t> T</a:t>
            </a:r>
            <a:r>
              <a:rPr lang="en-US" sz="2800" dirty="0" smtClean="0">
                <a:latin typeface="Times New Roman" pitchFamily="18" charset="0"/>
                <a:cs typeface="Times New Roman" pitchFamily="18" charset="0"/>
              </a:rPr>
              <a:t>W</a:t>
            </a:r>
            <a:r>
              <a:rPr lang="vi-VN" sz="2800" dirty="0" smtClean="0">
                <a:latin typeface="Times New Roman" pitchFamily="18" charset="0"/>
                <a:cs typeface="Times New Roman" pitchFamily="18" charset="0"/>
              </a:rPr>
              <a:t> Đảng (Nghị quyết số 29-NQ/TW ngày 4/11/2013) đã xác định mục tiêu cụ thể đối với GDĐH </a:t>
            </a:r>
            <a:r>
              <a:rPr lang="vi-VN" sz="2800" dirty="0" smtClean="0">
                <a:solidFill>
                  <a:srgbClr val="FFFF00"/>
                </a:solidFill>
                <a:latin typeface="Times New Roman" pitchFamily="18" charset="0"/>
                <a:cs typeface="Times New Roman" pitchFamily="18" charset="0"/>
              </a:rPr>
              <a:t>“Tập trung đào tạo nhân lực trình độ cao, bồi dưỡng nhân tài, phát triển phẩm chất và năng lực tự học, tự làm giàu tri thức, sáng tạo của người học. Hoàn thiện mạng lưới các cơ sở GDĐH, cơ cấu ngành nghề và trình độ </a:t>
            </a:r>
            <a:r>
              <a:rPr lang="en-US" sz="2800" dirty="0" smtClean="0">
                <a:solidFill>
                  <a:srgbClr val="FFFF00"/>
                </a:solidFill>
                <a:latin typeface="Times New Roman" pitchFamily="18" charset="0"/>
                <a:cs typeface="Times New Roman" pitchFamily="18" charset="0"/>
              </a:rPr>
              <a:t>ĐT</a:t>
            </a:r>
            <a:r>
              <a:rPr lang="vi-VN" sz="2800" dirty="0" smtClean="0">
                <a:solidFill>
                  <a:srgbClr val="FFFF00"/>
                </a:solidFill>
                <a:latin typeface="Times New Roman" pitchFamily="18" charset="0"/>
                <a:cs typeface="Times New Roman" pitchFamily="18" charset="0"/>
              </a:rPr>
              <a:t> phù hợp với quy hoạch phát triển nhân lực quốc gia,…”.</a:t>
            </a:r>
            <a:endParaRPr lang="en-US" sz="2800" dirty="0">
              <a:solidFill>
                <a:srgbClr val="FFFF00"/>
              </a:solidFill>
              <a:latin typeface="Times New Roman" pitchFamily="18" charset="0"/>
              <a:cs typeface="Times New Roman" pitchFamily="18" charset="0"/>
            </a:endParaRPr>
          </a:p>
        </p:txBody>
      </p:sp>
    </p:spTree>
    <p:extLst>
      <p:ext uri="{BB962C8B-B14F-4D97-AF65-F5344CB8AC3E}">
        <p14:creationId xmlns:p14="http://schemas.microsoft.com/office/powerpoint/2010/main" val="4783922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058" name="Group 26"/>
          <p:cNvGrpSpPr>
            <a:grpSpLocks/>
          </p:cNvGrpSpPr>
          <p:nvPr/>
        </p:nvGrpSpPr>
        <p:grpSpPr bwMode="auto">
          <a:xfrm>
            <a:off x="3071021" y="1057467"/>
            <a:ext cx="2262979" cy="2600133"/>
            <a:chOff x="2005" y="1314"/>
            <a:chExt cx="1888" cy="1993"/>
          </a:xfrm>
        </p:grpSpPr>
        <p:grpSp>
          <p:nvGrpSpPr>
            <p:cNvPr id="44059" name="Group 27"/>
            <p:cNvGrpSpPr>
              <a:grpSpLocks/>
            </p:cNvGrpSpPr>
            <p:nvPr/>
          </p:nvGrpSpPr>
          <p:grpSpPr bwMode="auto">
            <a:xfrm>
              <a:off x="2005" y="2388"/>
              <a:ext cx="1888" cy="919"/>
              <a:chOff x="1981" y="2031"/>
              <a:chExt cx="1925" cy="937"/>
            </a:xfrm>
          </p:grpSpPr>
          <p:sp>
            <p:nvSpPr>
              <p:cNvPr id="44060" name="Oval 28"/>
              <p:cNvSpPr>
                <a:spLocks noChangeArrowheads="1"/>
              </p:cNvSpPr>
              <p:nvPr/>
            </p:nvSpPr>
            <p:spPr bwMode="gray">
              <a:xfrm>
                <a:off x="2001" y="2061"/>
                <a:ext cx="1905" cy="907"/>
              </a:xfrm>
              <a:prstGeom prst="ellipse">
                <a:avLst/>
              </a:prstGeom>
              <a:gradFill rotWithShape="1">
                <a:gsLst>
                  <a:gs pos="0">
                    <a:schemeClr val="hlink"/>
                  </a:gs>
                  <a:gs pos="100000">
                    <a:schemeClr val="hlink">
                      <a:gamma/>
                      <a:shade val="48627"/>
                      <a:invGamma/>
                    </a:schemeClr>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4061" name="Oval 29"/>
              <p:cNvSpPr>
                <a:spLocks noChangeArrowheads="1"/>
              </p:cNvSpPr>
              <p:nvPr/>
            </p:nvSpPr>
            <p:spPr bwMode="gray">
              <a:xfrm>
                <a:off x="1981" y="2031"/>
                <a:ext cx="1905" cy="907"/>
              </a:xfrm>
              <a:prstGeom prst="ellipse">
                <a:avLst/>
              </a:prstGeom>
              <a:gradFill rotWithShape="1">
                <a:gsLst>
                  <a:gs pos="0">
                    <a:schemeClr val="hlink">
                      <a:gamma/>
                      <a:tint val="44314"/>
                      <a:invGamma/>
                    </a:schemeClr>
                  </a:gs>
                  <a:gs pos="100000">
                    <a:schemeClr val="hlink"/>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sp>
          <p:nvSpPr>
            <p:cNvPr id="44062" name="Oval 30"/>
            <p:cNvSpPr>
              <a:spLocks noChangeArrowheads="1"/>
            </p:cNvSpPr>
            <p:nvPr/>
          </p:nvSpPr>
          <p:spPr bwMode="gray">
            <a:xfrm>
              <a:off x="2086" y="1314"/>
              <a:ext cx="1691" cy="845"/>
            </a:xfrm>
            <a:prstGeom prst="ellipse">
              <a:avLst/>
            </a:prstGeom>
            <a:gradFill rotWithShape="1">
              <a:gsLst>
                <a:gs pos="0">
                  <a:schemeClr val="accent1">
                    <a:gamma/>
                    <a:shade val="46275"/>
                    <a:invGamma/>
                  </a:schemeClr>
                </a:gs>
                <a:gs pos="100000">
                  <a:schemeClr val="accent1"/>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44063" name="Oval 31"/>
            <p:cNvSpPr>
              <a:spLocks noChangeArrowheads="1"/>
            </p:cNvSpPr>
            <p:nvPr/>
          </p:nvSpPr>
          <p:spPr bwMode="gray">
            <a:xfrm>
              <a:off x="2108" y="1319"/>
              <a:ext cx="1650" cy="824"/>
            </a:xfrm>
            <a:prstGeom prst="ellipse">
              <a:avLst/>
            </a:prstGeom>
            <a:gradFill rotWithShape="1">
              <a:gsLst>
                <a:gs pos="0">
                  <a:schemeClr val="accent1">
                    <a:alpha val="0"/>
                  </a:schemeClr>
                </a:gs>
                <a:gs pos="100000">
                  <a:schemeClr val="accent1">
                    <a:gamma/>
                    <a:tint val="34902"/>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44064" name="Oval 32"/>
            <p:cNvSpPr>
              <a:spLocks noChangeArrowheads="1"/>
            </p:cNvSpPr>
            <p:nvPr/>
          </p:nvSpPr>
          <p:spPr bwMode="gray">
            <a:xfrm>
              <a:off x="2125" y="1327"/>
              <a:ext cx="1570" cy="770"/>
            </a:xfrm>
            <a:prstGeom prst="ellipse">
              <a:avLst/>
            </a:prstGeom>
            <a:gradFill rotWithShape="1">
              <a:gsLst>
                <a:gs pos="0">
                  <a:schemeClr val="accent1">
                    <a:gamma/>
                    <a:shade val="79216"/>
                    <a:invGamma/>
                  </a:schemeClr>
                </a:gs>
                <a:gs pos="100000">
                  <a:schemeClr val="accent1">
                    <a:alpha val="48000"/>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44065" name="Oval 33"/>
            <p:cNvSpPr>
              <a:spLocks noChangeArrowheads="1"/>
            </p:cNvSpPr>
            <p:nvPr/>
          </p:nvSpPr>
          <p:spPr bwMode="gray">
            <a:xfrm>
              <a:off x="2208" y="1344"/>
              <a:ext cx="1382" cy="624"/>
            </a:xfrm>
            <a:prstGeom prst="ellipse">
              <a:avLst/>
            </a:prstGeom>
            <a:gradFill rotWithShape="1">
              <a:gsLst>
                <a:gs pos="0">
                  <a:schemeClr val="accent1">
                    <a:gamma/>
                    <a:tint val="0"/>
                    <a:invGamma/>
                  </a:schemeClr>
                </a:gs>
                <a:gs pos="100000">
                  <a:schemeClr val="accent1">
                    <a:alpha val="38000"/>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grpSp>
      <p:sp>
        <p:nvSpPr>
          <p:cNvPr id="24" name="Rectangle 5"/>
          <p:cNvSpPr>
            <a:spLocks noGrp="1" noChangeArrowheads="1"/>
          </p:cNvSpPr>
          <p:nvPr>
            <p:ph type="title"/>
          </p:nvPr>
        </p:nvSpPr>
        <p:spPr>
          <a:xfrm>
            <a:off x="457200" y="304800"/>
            <a:ext cx="8229600" cy="563562"/>
          </a:xfrm>
        </p:spPr>
        <p:txBody>
          <a:bodyPr/>
          <a:lstStyle/>
          <a:p>
            <a:r>
              <a:rPr lang="en-US" sz="3600" dirty="0" smtClean="0">
                <a:latin typeface="Times New Roman" pitchFamily="18" charset="0"/>
                <a:cs typeface="Times New Roman" pitchFamily="18" charset="0"/>
              </a:rPr>
              <a:t>PHÂN TÍCH BỐI CẢNH</a:t>
            </a:r>
            <a:endParaRPr lang="en-US" sz="3600" dirty="0">
              <a:latin typeface="Times New Roman" pitchFamily="18" charset="0"/>
              <a:cs typeface="Times New Roman" pitchFamily="18" charset="0"/>
            </a:endParaRPr>
          </a:p>
        </p:txBody>
      </p:sp>
      <p:grpSp>
        <p:nvGrpSpPr>
          <p:cNvPr id="2" name="Group 1"/>
          <p:cNvGrpSpPr/>
          <p:nvPr/>
        </p:nvGrpSpPr>
        <p:grpSpPr>
          <a:xfrm>
            <a:off x="914400" y="1273314"/>
            <a:ext cx="6705600" cy="5127486"/>
            <a:chOff x="914400" y="1273314"/>
            <a:chExt cx="6705600" cy="5127486"/>
          </a:xfrm>
        </p:grpSpPr>
        <p:sp>
          <p:nvSpPr>
            <p:cNvPr id="44054" name="AutoShape 22"/>
            <p:cNvSpPr>
              <a:spLocks noChangeAspect="1" noChangeArrowheads="1" noTextEdit="1"/>
            </p:cNvSpPr>
            <p:nvPr/>
          </p:nvSpPr>
          <p:spPr bwMode="gray">
            <a:xfrm>
              <a:off x="3222625" y="2681479"/>
              <a:ext cx="909638"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atin typeface="Times New Roman" pitchFamily="18" charset="0"/>
                <a:cs typeface="Times New Roman" pitchFamily="18" charset="0"/>
              </a:endParaRPr>
            </a:p>
          </p:txBody>
        </p:sp>
        <p:sp>
          <p:nvSpPr>
            <p:cNvPr id="44056" name="AutoShape 24"/>
            <p:cNvSpPr>
              <a:spLocks noChangeAspect="1" noChangeArrowheads="1" noTextEdit="1"/>
            </p:cNvSpPr>
            <p:nvPr/>
          </p:nvSpPr>
          <p:spPr bwMode="gray">
            <a:xfrm flipH="1">
              <a:off x="4868863" y="2681479"/>
              <a:ext cx="909637"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atin typeface="Times New Roman" pitchFamily="18" charset="0"/>
                <a:cs typeface="Times New Roman" pitchFamily="18" charset="0"/>
              </a:endParaRPr>
            </a:p>
          </p:txBody>
        </p:sp>
        <p:sp>
          <p:nvSpPr>
            <p:cNvPr id="44066" name="Text Box 34"/>
            <p:cNvSpPr txBox="1">
              <a:spLocks noChangeArrowheads="1"/>
            </p:cNvSpPr>
            <p:nvPr/>
          </p:nvSpPr>
          <p:spPr bwMode="gray">
            <a:xfrm>
              <a:off x="3505200" y="1273314"/>
              <a:ext cx="131318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000" b="1" dirty="0" err="1" smtClean="0">
                  <a:solidFill>
                    <a:srgbClr val="000000"/>
                  </a:solidFill>
                  <a:latin typeface="Times New Roman" pitchFamily="18" charset="0"/>
                  <a:cs typeface="Times New Roman" pitchFamily="18" charset="0"/>
                </a:rPr>
                <a:t>Mục</a:t>
              </a:r>
              <a:r>
                <a:rPr lang="en-US" sz="2000" b="1" dirty="0" smtClean="0">
                  <a:solidFill>
                    <a:srgbClr val="000000"/>
                  </a:solidFill>
                  <a:latin typeface="Times New Roman" pitchFamily="18" charset="0"/>
                  <a:cs typeface="Times New Roman" pitchFamily="18" charset="0"/>
                </a:rPr>
                <a:t> </a:t>
              </a:r>
              <a:r>
                <a:rPr lang="en-US" sz="2000" b="1" dirty="0" err="1" smtClean="0">
                  <a:solidFill>
                    <a:srgbClr val="000000"/>
                  </a:solidFill>
                  <a:latin typeface="Times New Roman" pitchFamily="18" charset="0"/>
                  <a:cs typeface="Times New Roman" pitchFamily="18" charset="0"/>
                </a:rPr>
                <a:t>tiêu</a:t>
              </a:r>
              <a:r>
                <a:rPr lang="en-US" sz="2000" b="1" dirty="0" smtClean="0">
                  <a:solidFill>
                    <a:srgbClr val="000000"/>
                  </a:solidFill>
                  <a:latin typeface="Times New Roman" pitchFamily="18" charset="0"/>
                  <a:cs typeface="Times New Roman" pitchFamily="18" charset="0"/>
                </a:rPr>
                <a:t> </a:t>
              </a:r>
            </a:p>
            <a:p>
              <a:pPr algn="ctr" eaLnBrk="0" hangingPunct="0"/>
              <a:r>
                <a:rPr lang="en-US" sz="2000" b="1" dirty="0" err="1" smtClean="0">
                  <a:solidFill>
                    <a:srgbClr val="000000"/>
                  </a:solidFill>
                  <a:latin typeface="Times New Roman" pitchFamily="18" charset="0"/>
                  <a:cs typeface="Times New Roman" pitchFamily="18" charset="0"/>
                </a:rPr>
                <a:t>chiến</a:t>
              </a:r>
              <a:r>
                <a:rPr lang="en-US" sz="2000" b="1" dirty="0" smtClean="0">
                  <a:solidFill>
                    <a:srgbClr val="000000"/>
                  </a:solidFill>
                  <a:latin typeface="Times New Roman" pitchFamily="18" charset="0"/>
                  <a:cs typeface="Times New Roman" pitchFamily="18" charset="0"/>
                </a:rPr>
                <a:t> </a:t>
              </a:r>
              <a:r>
                <a:rPr lang="en-US" sz="2000" b="1" dirty="0" err="1" smtClean="0">
                  <a:solidFill>
                    <a:srgbClr val="000000"/>
                  </a:solidFill>
                  <a:latin typeface="Times New Roman" pitchFamily="18" charset="0"/>
                  <a:cs typeface="Times New Roman" pitchFamily="18" charset="0"/>
                </a:rPr>
                <a:t>lược</a:t>
              </a:r>
              <a:endParaRPr lang="en-US" sz="1200" dirty="0">
                <a:solidFill>
                  <a:srgbClr val="000000"/>
                </a:solidFill>
                <a:latin typeface="Times New Roman" pitchFamily="18" charset="0"/>
                <a:cs typeface="Times New Roman" pitchFamily="18" charset="0"/>
              </a:endParaRPr>
            </a:p>
          </p:txBody>
        </p:sp>
        <p:sp>
          <p:nvSpPr>
            <p:cNvPr id="25" name="Text Box 34"/>
            <p:cNvSpPr txBox="1">
              <a:spLocks noChangeArrowheads="1"/>
            </p:cNvSpPr>
            <p:nvPr/>
          </p:nvSpPr>
          <p:spPr bwMode="gray">
            <a:xfrm>
              <a:off x="2971800" y="2658070"/>
              <a:ext cx="2472684"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b="1" dirty="0">
                  <a:solidFill>
                    <a:srgbClr val="000000"/>
                  </a:solidFill>
                  <a:latin typeface="Times New Roman" pitchFamily="18" charset="0"/>
                  <a:cs typeface="Times New Roman" pitchFamily="18" charset="0"/>
                </a:rPr>
                <a:t>N</a:t>
              </a:r>
              <a:r>
                <a:rPr lang="vi-VN" b="1" dirty="0" smtClean="0">
                  <a:solidFill>
                    <a:srgbClr val="000000"/>
                  </a:solidFill>
                  <a:latin typeface="Times New Roman" pitchFamily="18" charset="0"/>
                  <a:cs typeface="Times New Roman" pitchFamily="18" charset="0"/>
                </a:rPr>
                <a:t>âng cao chất lượng giáo dục đại học, cao đẳng </a:t>
              </a:r>
              <a:endParaRPr lang="en-US" sz="1100" dirty="0">
                <a:solidFill>
                  <a:srgbClr val="000000"/>
                </a:solidFill>
                <a:latin typeface="Times New Roman" pitchFamily="18" charset="0"/>
                <a:cs typeface="Times New Roman" pitchFamily="18" charset="0"/>
              </a:endParaRPr>
            </a:p>
          </p:txBody>
        </p:sp>
        <p:sp>
          <p:nvSpPr>
            <p:cNvPr id="27" name="AutoShape 18"/>
            <p:cNvSpPr>
              <a:spLocks noChangeArrowheads="1"/>
            </p:cNvSpPr>
            <p:nvPr/>
          </p:nvSpPr>
          <p:spPr bwMode="auto">
            <a:xfrm>
              <a:off x="5334000" y="3733800"/>
              <a:ext cx="2286000" cy="2667000"/>
            </a:xfrm>
            <a:prstGeom prst="roundRect">
              <a:avLst>
                <a:gd name="adj" fmla="val 16667"/>
              </a:avLst>
            </a:prstGeom>
            <a:gradFill rotWithShape="1">
              <a:gsLst>
                <a:gs pos="0">
                  <a:srgbClr val="99CCFF"/>
                </a:gs>
                <a:gs pos="100000">
                  <a:srgbClr val="99CCFF">
                    <a:gamma/>
                    <a:tint val="27451"/>
                    <a:invGamma/>
                  </a:srgbClr>
                </a:gs>
              </a:gsLst>
              <a:lin ang="5400000" scaled="1"/>
            </a:gradFill>
            <a:ln w="38100">
              <a:solidFill>
                <a:srgbClr val="3366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Verdana" pitchFamily="34" charset="0"/>
              </a:endParaRPr>
            </a:p>
          </p:txBody>
        </p:sp>
        <p:sp>
          <p:nvSpPr>
            <p:cNvPr id="28" name="AutoShape 20"/>
            <p:cNvSpPr>
              <a:spLocks noChangeArrowheads="1"/>
            </p:cNvSpPr>
            <p:nvPr/>
          </p:nvSpPr>
          <p:spPr bwMode="auto">
            <a:xfrm>
              <a:off x="914400" y="3733800"/>
              <a:ext cx="2286000" cy="2667000"/>
            </a:xfrm>
            <a:prstGeom prst="roundRect">
              <a:avLst>
                <a:gd name="adj" fmla="val 16667"/>
              </a:avLst>
            </a:prstGeom>
            <a:gradFill rotWithShape="1">
              <a:gsLst>
                <a:gs pos="0">
                  <a:srgbClr val="99CCFF"/>
                </a:gs>
                <a:gs pos="100000">
                  <a:srgbClr val="99CCFF">
                    <a:gamma/>
                    <a:tint val="27451"/>
                    <a:invGamma/>
                  </a:srgbClr>
                </a:gs>
              </a:gsLst>
              <a:lin ang="5400000" scaled="1"/>
            </a:gradFill>
            <a:ln w="38100">
              <a:solidFill>
                <a:srgbClr val="3366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latin typeface="Verdana" pitchFamily="34" charset="0"/>
              </a:endParaRPr>
            </a:p>
          </p:txBody>
        </p:sp>
        <p:sp>
          <p:nvSpPr>
            <p:cNvPr id="29" name="Freeform 23"/>
            <p:cNvSpPr>
              <a:spLocks/>
            </p:cNvSpPr>
            <p:nvPr/>
          </p:nvSpPr>
          <p:spPr bwMode="gray">
            <a:xfrm>
              <a:off x="2994025" y="3636964"/>
              <a:ext cx="909638" cy="1116012"/>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bg1"/>
                </a:gs>
                <a:gs pos="100000">
                  <a:schemeClr val="bg1">
                    <a:gamma/>
                    <a:tint val="31765"/>
                    <a:invGamma/>
                  </a:schemeClr>
                </a:gs>
              </a:gsLst>
              <a:lin ang="0" scaled="1"/>
            </a:gradFill>
            <a:ln>
              <a:noFill/>
            </a:ln>
            <a:extLst>
              <a:ext uri="{91240B29-F687-4F45-9708-019B960494DF}">
                <a14:hiddenLine xmlns:a14="http://schemas.microsoft.com/office/drawing/2010/main" w="0">
                  <a:solidFill>
                    <a:srgbClr val="00A06C"/>
                  </a:solidFill>
                  <a:prstDash val="solid"/>
                  <a:round/>
                  <a:headEnd/>
                  <a:tailEnd/>
                </a14:hiddenLine>
              </a:ext>
            </a:extLst>
          </p:spPr>
          <p:txBody>
            <a:bodyPr/>
            <a:lstStyle/>
            <a:p>
              <a:endParaRPr lang="en-US"/>
            </a:p>
          </p:txBody>
        </p:sp>
        <p:sp>
          <p:nvSpPr>
            <p:cNvPr id="30" name="Freeform 25"/>
            <p:cNvSpPr>
              <a:spLocks/>
            </p:cNvSpPr>
            <p:nvPr/>
          </p:nvSpPr>
          <p:spPr bwMode="gray">
            <a:xfrm flipH="1">
              <a:off x="4646613" y="3636963"/>
              <a:ext cx="903287" cy="1241425"/>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1"/>
                </a:gs>
                <a:gs pos="100000">
                  <a:schemeClr val="accent1">
                    <a:gamma/>
                    <a:tint val="31765"/>
                    <a:invGamma/>
                  </a:schemeClr>
                </a:gs>
              </a:gsLst>
              <a:lin ang="0" scaled="1"/>
            </a:gradFill>
            <a:ln>
              <a:noFill/>
            </a:ln>
            <a:extLst>
              <a:ext uri="{91240B29-F687-4F45-9708-019B960494DF}">
                <a14:hiddenLine xmlns:a14="http://schemas.microsoft.com/office/drawing/2010/main" w="0">
                  <a:solidFill>
                    <a:srgbClr val="00A06C"/>
                  </a:solidFill>
                  <a:prstDash val="solid"/>
                  <a:round/>
                  <a:headEnd/>
                  <a:tailEnd/>
                </a14:hiddenLine>
              </a:ext>
            </a:extLst>
          </p:spPr>
          <p:txBody>
            <a:bodyPr/>
            <a:lstStyle/>
            <a:p>
              <a:endParaRPr lang="en-US"/>
            </a:p>
          </p:txBody>
        </p:sp>
        <p:sp>
          <p:nvSpPr>
            <p:cNvPr id="31" name="Text Box 34"/>
            <p:cNvSpPr txBox="1">
              <a:spLocks noChangeArrowheads="1"/>
            </p:cNvSpPr>
            <p:nvPr/>
          </p:nvSpPr>
          <p:spPr bwMode="gray">
            <a:xfrm>
              <a:off x="1052360" y="3942241"/>
              <a:ext cx="1995640"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en-US" sz="1600" b="1" dirty="0" smtClean="0">
                  <a:solidFill>
                    <a:srgbClr val="000000"/>
                  </a:solidFill>
                  <a:latin typeface="Times New Roman" pitchFamily="18" charset="0"/>
                  <a:cs typeface="Times New Roman" pitchFamily="18" charset="0"/>
                </a:rPr>
                <a:t>X</a:t>
              </a:r>
              <a:r>
                <a:rPr lang="vi-VN" sz="1600" b="1" dirty="0" smtClean="0">
                  <a:solidFill>
                    <a:srgbClr val="000000"/>
                  </a:solidFill>
                  <a:latin typeface="Times New Roman" pitchFamily="18" charset="0"/>
                  <a:cs typeface="Times New Roman" pitchFamily="18" charset="0"/>
                </a:rPr>
                <a:t>ây dựng đội ngũ cán bộ khoa học - kỹ thuật, cán bộ quản lý các ngành, lĩnh vực theo yêu cầu chuyển dịch cơ cấu kinh tế, chuyển đổi mô hình tăng trưởng kinh tế thành phố</a:t>
              </a:r>
              <a:endParaRPr lang="en-US" sz="1050" dirty="0">
                <a:solidFill>
                  <a:srgbClr val="000000"/>
                </a:solidFill>
                <a:latin typeface="Times New Roman" pitchFamily="18" charset="0"/>
                <a:cs typeface="Times New Roman" pitchFamily="18" charset="0"/>
              </a:endParaRPr>
            </a:p>
          </p:txBody>
        </p:sp>
        <p:sp>
          <p:nvSpPr>
            <p:cNvPr id="32" name="Text Box 34"/>
            <p:cNvSpPr txBox="1">
              <a:spLocks noChangeArrowheads="1"/>
            </p:cNvSpPr>
            <p:nvPr/>
          </p:nvSpPr>
          <p:spPr bwMode="gray">
            <a:xfrm>
              <a:off x="5479180" y="3913138"/>
              <a:ext cx="1995640"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en-US" sz="1600" b="1" dirty="0">
                  <a:solidFill>
                    <a:srgbClr val="000000"/>
                  </a:solidFill>
                  <a:latin typeface="Times New Roman" pitchFamily="18" charset="0"/>
                  <a:cs typeface="Times New Roman" pitchFamily="18" charset="0"/>
                </a:rPr>
                <a:t>T</a:t>
              </a:r>
              <a:r>
                <a:rPr lang="vi-VN" sz="1600" b="1" dirty="0" smtClean="0">
                  <a:solidFill>
                    <a:srgbClr val="000000"/>
                  </a:solidFill>
                  <a:latin typeface="Times New Roman" pitchFamily="18" charset="0"/>
                  <a:cs typeface="Times New Roman" pitchFamily="18" charset="0"/>
                </a:rPr>
                <a:t>ừng bước tham gia thị trường lao động kỹ thuật cao trong khu vực ASEAN và quốc tế</a:t>
              </a:r>
              <a:endParaRPr lang="en-US" sz="1050" dirty="0">
                <a:solidFill>
                  <a:srgbClr val="000000"/>
                </a:solidFill>
                <a:latin typeface="Times New Roman" pitchFamily="18" charset="0"/>
                <a:cs typeface="Times New Roman" pitchFamily="18" charset="0"/>
              </a:endParaRPr>
            </a:p>
          </p:txBody>
        </p:sp>
        <p:sp>
          <p:nvSpPr>
            <p:cNvPr id="4" name="Down Arrow 3"/>
            <p:cNvSpPr/>
            <p:nvPr/>
          </p:nvSpPr>
          <p:spPr>
            <a:xfrm>
              <a:off x="3950399" y="2139007"/>
              <a:ext cx="480711" cy="35802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idx="4294967295"/>
          </p:nvPr>
        </p:nvSpPr>
        <p:spPr>
          <a:xfrm>
            <a:off x="0" y="304800"/>
            <a:ext cx="9144000" cy="566738"/>
          </a:xfrm>
        </p:spPr>
        <p:txBody>
          <a:bodyPr anchor="t"/>
          <a:lstStyle/>
          <a:p>
            <a:pPr>
              <a:buNone/>
            </a:pPr>
            <a:r>
              <a:rPr lang="en-US" sz="3600" dirty="0" smtClean="0">
                <a:latin typeface="Times New Roman" pitchFamily="18" charset="0"/>
                <a:cs typeface="Times New Roman" pitchFamily="18" charset="0"/>
              </a:rPr>
              <a:t>LỊCH SỬ PHÁT TRIỂN TRƯỜNG</a:t>
            </a:r>
            <a:endParaRPr lang="en-US" dirty="0" smtClean="0">
              <a:solidFill>
                <a:schemeClr val="tx1"/>
              </a:solidFill>
              <a:latin typeface="Times New Roman" pitchFamily="18" charset="0"/>
              <a:cs typeface="Times New Roman" pitchFamily="18" charset="0"/>
            </a:endParaRPr>
          </a:p>
        </p:txBody>
      </p:sp>
      <p:sp>
        <p:nvSpPr>
          <p:cNvPr id="5" name="Text Box 16"/>
          <p:cNvSpPr txBox="1">
            <a:spLocks noChangeArrowheads="1"/>
          </p:cNvSpPr>
          <p:nvPr/>
        </p:nvSpPr>
        <p:spPr bwMode="auto">
          <a:xfrm>
            <a:off x="2360921" y="4144965"/>
            <a:ext cx="2637231" cy="1323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9" tIns="45715" rIns="91429" bIns="45715">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sz="2000" b="1" dirty="0" err="1">
                <a:latin typeface="Times New Roman" pitchFamily="18" charset="0"/>
                <a:cs typeface="Times New Roman" pitchFamily="18" charset="0"/>
              </a:rPr>
              <a:t>Trường</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Trung</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Học</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Nghề</a:t>
            </a:r>
            <a:r>
              <a:rPr lang="en-US" sz="2000" b="1" dirty="0">
                <a:latin typeface="Times New Roman" pitchFamily="18" charset="0"/>
                <a:cs typeface="Times New Roman" pitchFamily="18" charset="0"/>
              </a:rPr>
              <a:t/>
            </a:r>
            <a:br>
              <a:rPr lang="en-US" sz="2000" b="1" dirty="0">
                <a:latin typeface="Times New Roman" pitchFamily="18" charset="0"/>
                <a:cs typeface="Times New Roman" pitchFamily="18" charset="0"/>
              </a:rPr>
            </a:br>
            <a:r>
              <a:rPr lang="en-US" sz="2000" b="1" dirty="0" err="1">
                <a:latin typeface="Times New Roman" pitchFamily="18" charset="0"/>
                <a:cs typeface="Times New Roman" pitchFamily="18" charset="0"/>
              </a:rPr>
              <a:t>Lý</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Tự</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Trọng</a:t>
            </a:r>
            <a:endParaRPr lang="en-US" sz="2000" b="1" dirty="0">
              <a:latin typeface="Times New Roman" pitchFamily="18" charset="0"/>
              <a:cs typeface="Times New Roman" pitchFamily="18" charset="0"/>
            </a:endParaRPr>
          </a:p>
          <a:p>
            <a:pPr algn="ctr" eaLnBrk="1" hangingPunct="1"/>
            <a:endParaRPr lang="en-US" sz="2000" b="1" dirty="0">
              <a:latin typeface="VNI-Bandit" pitchFamily="2" charset="0"/>
            </a:endParaRPr>
          </a:p>
        </p:txBody>
      </p:sp>
      <p:sp>
        <p:nvSpPr>
          <p:cNvPr id="12" name="Line 32"/>
          <p:cNvSpPr>
            <a:spLocks noChangeShapeType="1"/>
          </p:cNvSpPr>
          <p:nvPr/>
        </p:nvSpPr>
        <p:spPr bwMode="auto">
          <a:xfrm flipV="1">
            <a:off x="1858787" y="3535363"/>
            <a:ext cx="1004270" cy="523470"/>
          </a:xfrm>
          <a:prstGeom prst="line">
            <a:avLst/>
          </a:prstGeom>
          <a:noFill/>
          <a:ln w="38100">
            <a:solidFill>
              <a:schemeClr val="tx1"/>
            </a:solidFill>
            <a:prstDash val="dash"/>
            <a:round/>
            <a:headEnd type="none" w="sm" len="sm"/>
            <a:tailEnd type="triangle" w="med" len="med"/>
          </a:ln>
          <a:extLst>
            <a:ext uri="{909E8E84-426E-40DD-AFC4-6F175D3DCCD1}">
              <a14:hiddenFill xmlns:a14="http://schemas.microsoft.com/office/drawing/2010/main">
                <a:noFill/>
              </a14:hiddenFill>
            </a:ext>
          </a:extLst>
        </p:spPr>
        <p:txBody>
          <a:bodyPr/>
          <a:lstStyle/>
          <a:p>
            <a:endParaRPr lang="vi-VN"/>
          </a:p>
        </p:txBody>
      </p:sp>
      <p:sp>
        <p:nvSpPr>
          <p:cNvPr id="13" name="Text Box 18"/>
          <p:cNvSpPr txBox="1">
            <a:spLocks noChangeArrowheads="1"/>
          </p:cNvSpPr>
          <p:nvPr/>
        </p:nvSpPr>
        <p:spPr bwMode="auto">
          <a:xfrm>
            <a:off x="138113" y="4676775"/>
            <a:ext cx="2133600" cy="10156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9" tIns="45715" rIns="91429" bIns="45715">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2000" b="1" dirty="0" err="1">
                <a:latin typeface="Times New Roman" pitchFamily="18" charset="0"/>
                <a:cs typeface="Times New Roman" pitchFamily="18" charset="0"/>
              </a:rPr>
              <a:t>Trường</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Dạy</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nghề</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Trung</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Học</a:t>
            </a:r>
            <a:r>
              <a:rPr lang="en-US" sz="2000" b="1" dirty="0">
                <a:latin typeface="Times New Roman" pitchFamily="18" charset="0"/>
                <a:cs typeface="Times New Roman" pitchFamily="18" charset="0"/>
              </a:rPr>
              <a:t/>
            </a:r>
            <a:br>
              <a:rPr lang="en-US" sz="2000" b="1" dirty="0">
                <a:latin typeface="Times New Roman" pitchFamily="18" charset="0"/>
                <a:cs typeface="Times New Roman" pitchFamily="18" charset="0"/>
              </a:rPr>
            </a:br>
            <a:r>
              <a:rPr lang="en-US" sz="2000" b="1" dirty="0" err="1">
                <a:latin typeface="Times New Roman" pitchFamily="18" charset="0"/>
                <a:cs typeface="Times New Roman" pitchFamily="18" charset="0"/>
              </a:rPr>
              <a:t>Lý</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Tự</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Trọng</a:t>
            </a:r>
            <a:endParaRPr lang="en-US" sz="2000" b="1" dirty="0">
              <a:latin typeface="Times New Roman" pitchFamily="18" charset="0"/>
              <a:cs typeface="Times New Roman" pitchFamily="18" charset="0"/>
            </a:endParaRPr>
          </a:p>
        </p:txBody>
      </p:sp>
      <p:sp>
        <p:nvSpPr>
          <p:cNvPr id="14" name="Line 33"/>
          <p:cNvSpPr>
            <a:spLocks noChangeShapeType="1"/>
          </p:cNvSpPr>
          <p:nvPr/>
        </p:nvSpPr>
        <p:spPr bwMode="auto">
          <a:xfrm flipV="1">
            <a:off x="4100513" y="2852193"/>
            <a:ext cx="1041000" cy="606970"/>
          </a:xfrm>
          <a:prstGeom prst="line">
            <a:avLst/>
          </a:prstGeom>
          <a:noFill/>
          <a:ln w="38100">
            <a:solidFill>
              <a:schemeClr val="tx1"/>
            </a:solidFill>
            <a:prstDash val="dash"/>
            <a:round/>
            <a:headEnd type="none" w="sm" len="sm"/>
            <a:tailEnd type="triangle" w="med" len="med"/>
          </a:ln>
          <a:extLst>
            <a:ext uri="{909E8E84-426E-40DD-AFC4-6F175D3DCCD1}">
              <a14:hiddenFill xmlns:a14="http://schemas.microsoft.com/office/drawing/2010/main">
                <a:noFill/>
              </a14:hiddenFill>
            </a:ext>
          </a:extLst>
        </p:spPr>
        <p:txBody>
          <a:bodyPr/>
          <a:lstStyle/>
          <a:p>
            <a:endParaRPr lang="vi-VN"/>
          </a:p>
        </p:txBody>
      </p:sp>
      <p:sp>
        <p:nvSpPr>
          <p:cNvPr id="15" name="Line 34"/>
          <p:cNvSpPr>
            <a:spLocks noChangeShapeType="1"/>
          </p:cNvSpPr>
          <p:nvPr/>
        </p:nvSpPr>
        <p:spPr bwMode="auto">
          <a:xfrm flipV="1">
            <a:off x="6625825" y="2166391"/>
            <a:ext cx="948707" cy="606971"/>
          </a:xfrm>
          <a:prstGeom prst="line">
            <a:avLst/>
          </a:prstGeom>
          <a:noFill/>
          <a:ln w="38100">
            <a:solidFill>
              <a:schemeClr val="tx1"/>
            </a:solidFill>
            <a:prstDash val="dash"/>
            <a:round/>
            <a:headEnd type="none" w="sm" len="sm"/>
            <a:tailEnd type="triangle" w="med" len="med"/>
          </a:ln>
          <a:extLst>
            <a:ext uri="{909E8E84-426E-40DD-AFC4-6F175D3DCCD1}">
              <a14:hiddenFill xmlns:a14="http://schemas.microsoft.com/office/drawing/2010/main">
                <a:noFill/>
              </a14:hiddenFill>
            </a:ext>
          </a:extLst>
        </p:spPr>
        <p:txBody>
          <a:bodyPr/>
          <a:lstStyle/>
          <a:p>
            <a:endParaRPr lang="vi-VN"/>
          </a:p>
        </p:txBody>
      </p:sp>
      <p:sp>
        <p:nvSpPr>
          <p:cNvPr id="16" name="Diamond 15"/>
          <p:cNvSpPr/>
          <p:nvPr/>
        </p:nvSpPr>
        <p:spPr>
          <a:xfrm>
            <a:off x="374474" y="3412449"/>
            <a:ext cx="1484313" cy="1292771"/>
          </a:xfrm>
          <a:prstGeom prst="diamond">
            <a:avLst/>
          </a:prstGeom>
          <a:effectLst>
            <a:glow rad="228600">
              <a:schemeClr val="accent3">
                <a:satMod val="175000"/>
                <a:alpha val="40000"/>
              </a:schemeClr>
            </a:glow>
          </a:effectLst>
          <a:scene3d>
            <a:camera prst="perspectiveRelaxed"/>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7" name="Text Box 6"/>
          <p:cNvSpPr txBox="1">
            <a:spLocks noChangeArrowheads="1"/>
          </p:cNvSpPr>
          <p:nvPr/>
        </p:nvSpPr>
        <p:spPr bwMode="gray">
          <a:xfrm>
            <a:off x="581025" y="3875477"/>
            <a:ext cx="10223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91429" tIns="45715" rIns="91429" bIns="45715">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b="1" u="sng" dirty="0">
                <a:solidFill>
                  <a:srgbClr val="002060"/>
                </a:solidFill>
              </a:rPr>
              <a:t>02-1986</a:t>
            </a:r>
          </a:p>
        </p:txBody>
      </p:sp>
      <p:sp>
        <p:nvSpPr>
          <p:cNvPr id="18" name="Diamond 17"/>
          <p:cNvSpPr/>
          <p:nvPr/>
        </p:nvSpPr>
        <p:spPr>
          <a:xfrm>
            <a:off x="2863057" y="2852193"/>
            <a:ext cx="1484313" cy="1292771"/>
          </a:xfrm>
          <a:prstGeom prst="diamond">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8100000" scaled="1"/>
            <a:tileRect/>
          </a:gradFill>
          <a:effectLst>
            <a:glow rad="228600">
              <a:schemeClr val="accent3">
                <a:satMod val="175000"/>
                <a:alpha val="40000"/>
              </a:schemeClr>
            </a:glow>
          </a:effectLst>
          <a:scene3d>
            <a:camera prst="perspectiveRelaxed"/>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9" name="Text Box 8"/>
          <p:cNvSpPr txBox="1">
            <a:spLocks noChangeArrowheads="1"/>
          </p:cNvSpPr>
          <p:nvPr/>
        </p:nvSpPr>
        <p:spPr bwMode="gray">
          <a:xfrm>
            <a:off x="3094039" y="3315221"/>
            <a:ext cx="10223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91429" tIns="45715" rIns="91429" bIns="45715">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b="1" u="sng" dirty="0">
                <a:solidFill>
                  <a:srgbClr val="002060"/>
                </a:solidFill>
              </a:rPr>
              <a:t>03-1995</a:t>
            </a:r>
          </a:p>
        </p:txBody>
      </p:sp>
      <p:sp>
        <p:nvSpPr>
          <p:cNvPr id="20" name="Diamond 19"/>
          <p:cNvSpPr/>
          <p:nvPr/>
        </p:nvSpPr>
        <p:spPr>
          <a:xfrm>
            <a:off x="5141513" y="2166392"/>
            <a:ext cx="1484313" cy="1292771"/>
          </a:xfrm>
          <a:prstGeom prst="diamond">
            <a:avLst/>
          </a:prstGeom>
          <a:gradFill flip="none" rotWithShape="1">
            <a:gsLst>
              <a:gs pos="40000">
                <a:schemeClr val="accent6">
                  <a:lumMod val="75000"/>
                </a:schemeClr>
              </a:gs>
              <a:gs pos="39999">
                <a:srgbClr val="85C2FF"/>
              </a:gs>
              <a:gs pos="70000">
                <a:srgbClr val="C4D6EB"/>
              </a:gs>
              <a:gs pos="100000">
                <a:srgbClr val="FFEBFA"/>
              </a:gs>
            </a:gsLst>
            <a:lin ang="8100000" scaled="0"/>
            <a:tileRect/>
          </a:gradFill>
          <a:effectLst>
            <a:glow rad="228600">
              <a:schemeClr val="accent3">
                <a:satMod val="175000"/>
                <a:alpha val="40000"/>
              </a:schemeClr>
            </a:glow>
          </a:effectLst>
          <a:scene3d>
            <a:camera prst="perspectiveRelaxed"/>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21" name="Text Box 17"/>
          <p:cNvSpPr txBox="1">
            <a:spLocks noChangeArrowheads="1"/>
          </p:cNvSpPr>
          <p:nvPr/>
        </p:nvSpPr>
        <p:spPr bwMode="auto">
          <a:xfrm>
            <a:off x="4998152" y="3409191"/>
            <a:ext cx="2102025" cy="10156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9" tIns="45715" rIns="91429" bIns="45715">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2000" b="1" dirty="0" err="1">
                <a:latin typeface="Times New Roman" pitchFamily="18" charset="0"/>
                <a:cs typeface="Times New Roman" pitchFamily="18" charset="0"/>
              </a:rPr>
              <a:t>Trường</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Trung</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Học</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Kỹ</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Thuật</a:t>
            </a:r>
            <a:r>
              <a:rPr lang="en-US" sz="2000" b="1" dirty="0">
                <a:latin typeface="Times New Roman" pitchFamily="18" charset="0"/>
                <a:cs typeface="Times New Roman" pitchFamily="18" charset="0"/>
              </a:rPr>
              <a:t/>
            </a:r>
            <a:br>
              <a:rPr lang="en-US" sz="2000" b="1" dirty="0">
                <a:latin typeface="Times New Roman" pitchFamily="18" charset="0"/>
                <a:cs typeface="Times New Roman" pitchFamily="18" charset="0"/>
              </a:rPr>
            </a:br>
            <a:r>
              <a:rPr lang="en-US" sz="2000" b="1" dirty="0" err="1">
                <a:latin typeface="Times New Roman" pitchFamily="18" charset="0"/>
                <a:cs typeface="Times New Roman" pitchFamily="18" charset="0"/>
              </a:rPr>
              <a:t>Lý</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Tự</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Trọng</a:t>
            </a:r>
            <a:endParaRPr lang="en-US" sz="2000" b="1" dirty="0">
              <a:latin typeface="Times New Roman" pitchFamily="18" charset="0"/>
              <a:cs typeface="Times New Roman" pitchFamily="18" charset="0"/>
            </a:endParaRPr>
          </a:p>
        </p:txBody>
      </p:sp>
      <p:sp>
        <p:nvSpPr>
          <p:cNvPr id="22" name="Text Box 10"/>
          <p:cNvSpPr txBox="1">
            <a:spLocks noChangeArrowheads="1"/>
          </p:cNvSpPr>
          <p:nvPr/>
        </p:nvSpPr>
        <p:spPr bwMode="gray">
          <a:xfrm>
            <a:off x="5372494" y="2629420"/>
            <a:ext cx="10223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91429" tIns="45715" rIns="91429" bIns="45715">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b="1" u="sng" dirty="0">
                <a:solidFill>
                  <a:srgbClr val="002060"/>
                </a:solidFill>
              </a:rPr>
              <a:t>03-1999</a:t>
            </a:r>
          </a:p>
        </p:txBody>
      </p:sp>
      <p:sp>
        <p:nvSpPr>
          <p:cNvPr id="23" name="Diamond 22"/>
          <p:cNvSpPr/>
          <p:nvPr/>
        </p:nvSpPr>
        <p:spPr>
          <a:xfrm>
            <a:off x="7343552" y="1288777"/>
            <a:ext cx="1484313" cy="1292771"/>
          </a:xfrm>
          <a:prstGeom prst="diamond">
            <a:avLst/>
          </a:prstGeom>
          <a:gradFill flip="none" rotWithShape="1">
            <a:gsLst>
              <a:gs pos="58000">
                <a:srgbClr val="C00000"/>
              </a:gs>
              <a:gs pos="100000">
                <a:srgbClr val="FFEBFA"/>
              </a:gs>
            </a:gsLst>
            <a:lin ang="13500000" scaled="1"/>
            <a:tileRect/>
          </a:gradFill>
          <a:effectLst>
            <a:glow rad="228600">
              <a:schemeClr val="accent3">
                <a:satMod val="175000"/>
                <a:alpha val="40000"/>
              </a:schemeClr>
            </a:glow>
          </a:effectLst>
          <a:scene3d>
            <a:camera prst="perspectiveRelaxed"/>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24" name="Text Box 11"/>
          <p:cNvSpPr txBox="1">
            <a:spLocks noChangeArrowheads="1"/>
          </p:cNvSpPr>
          <p:nvPr/>
        </p:nvSpPr>
        <p:spPr bwMode="gray">
          <a:xfrm>
            <a:off x="7574533" y="1751806"/>
            <a:ext cx="10223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91429" tIns="45715" rIns="91429" bIns="45715">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b="1" u="sng" dirty="0">
                <a:solidFill>
                  <a:srgbClr val="002060"/>
                </a:solidFill>
              </a:rPr>
              <a:t>02-2005</a:t>
            </a:r>
          </a:p>
        </p:txBody>
      </p:sp>
      <p:sp>
        <p:nvSpPr>
          <p:cNvPr id="25" name="Text Box 4"/>
          <p:cNvSpPr txBox="1">
            <a:spLocks noChangeArrowheads="1"/>
          </p:cNvSpPr>
          <p:nvPr/>
        </p:nvSpPr>
        <p:spPr bwMode="auto">
          <a:xfrm>
            <a:off x="7209408" y="2481784"/>
            <a:ext cx="1752600" cy="1323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9" tIns="45715" rIns="91429" bIns="45715">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2000" b="1" dirty="0" err="1">
                <a:latin typeface="Times New Roman" pitchFamily="18" charset="0"/>
                <a:cs typeface="Times New Roman" pitchFamily="18" charset="0"/>
              </a:rPr>
              <a:t>Trường</a:t>
            </a:r>
            <a:r>
              <a:rPr lang="en-US" sz="2000" b="1" dirty="0">
                <a:latin typeface="Times New Roman" pitchFamily="18" charset="0"/>
                <a:cs typeface="Times New Roman" pitchFamily="18" charset="0"/>
              </a:rPr>
              <a:t> CĐ </a:t>
            </a:r>
            <a:r>
              <a:rPr lang="en-US" sz="2000" b="1" dirty="0" err="1">
                <a:latin typeface="Times New Roman" pitchFamily="18" charset="0"/>
                <a:cs typeface="Times New Roman" pitchFamily="18" charset="0"/>
              </a:rPr>
              <a:t>Kỹ</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Thuật</a:t>
            </a:r>
            <a:r>
              <a:rPr lang="en-US" sz="2000" b="1" dirty="0">
                <a:latin typeface="Times New Roman" pitchFamily="18" charset="0"/>
                <a:cs typeface="Times New Roman" pitchFamily="18" charset="0"/>
              </a:rPr>
              <a:t> </a:t>
            </a:r>
            <a:br>
              <a:rPr lang="en-US" sz="2000" b="1" dirty="0">
                <a:latin typeface="Times New Roman" pitchFamily="18" charset="0"/>
                <a:cs typeface="Times New Roman" pitchFamily="18" charset="0"/>
              </a:rPr>
            </a:br>
            <a:r>
              <a:rPr lang="en-US" sz="2000" b="1" dirty="0" err="1">
                <a:latin typeface="Times New Roman" pitchFamily="18" charset="0"/>
                <a:cs typeface="Times New Roman" pitchFamily="18" charset="0"/>
              </a:rPr>
              <a:t>Lý</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Tự</a:t>
            </a:r>
            <a:r>
              <a:rPr lang="en-US" sz="2000" b="1" dirty="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Trọng</a:t>
            </a:r>
            <a:endParaRPr lang="en-US" sz="2000" b="1" dirty="0">
              <a:latin typeface="Times New Roman" pitchFamily="18" charset="0"/>
              <a:cs typeface="Times New Roman" pitchFamily="18" charset="0"/>
            </a:endParaRPr>
          </a:p>
          <a:p>
            <a:pPr algn="ctr"/>
            <a:endParaRPr lang="en-US" sz="2000" b="1" dirty="0">
              <a:latin typeface="VNI-Bandit" pitchFamily="2" charset="0"/>
            </a:endParaRPr>
          </a:p>
        </p:txBody>
      </p:sp>
    </p:spTree>
    <p:extLst>
      <p:ext uri="{BB962C8B-B14F-4D97-AF65-F5344CB8AC3E}">
        <p14:creationId xmlns:p14="http://schemas.microsoft.com/office/powerpoint/2010/main" val="32482080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5"/>
          <p:cNvSpPr>
            <a:spLocks noGrp="1" noChangeArrowheads="1"/>
          </p:cNvSpPr>
          <p:nvPr>
            <p:ph type="title"/>
          </p:nvPr>
        </p:nvSpPr>
        <p:spPr>
          <a:xfrm>
            <a:off x="457200" y="304800"/>
            <a:ext cx="8229600" cy="563562"/>
          </a:xfrm>
        </p:spPr>
        <p:txBody>
          <a:bodyPr/>
          <a:lstStyle/>
          <a:p>
            <a:r>
              <a:rPr lang="vi-VN" sz="3600" dirty="0" smtClean="0">
                <a:latin typeface="Times New Roman" pitchFamily="18" charset="0"/>
                <a:cs typeface="Times New Roman" pitchFamily="18" charset="0"/>
              </a:rPr>
              <a:t>THỰC TRẠNG CỦA TRƯỜNG</a:t>
            </a:r>
            <a:endParaRPr lang="en-US" sz="3600" dirty="0">
              <a:latin typeface="Times New Roman" pitchFamily="18" charset="0"/>
              <a:cs typeface="Times New Roman" pitchFamily="18" charset="0"/>
            </a:endParaRPr>
          </a:p>
        </p:txBody>
      </p:sp>
      <p:sp>
        <p:nvSpPr>
          <p:cNvPr id="20" name="Rectangle 6"/>
          <p:cNvSpPr txBox="1">
            <a:spLocks noChangeArrowheads="1"/>
          </p:cNvSpPr>
          <p:nvPr/>
        </p:nvSpPr>
        <p:spPr bwMode="auto">
          <a:xfrm>
            <a:off x="152400" y="838200"/>
            <a:ext cx="847725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tx2"/>
              </a:buClr>
              <a:buSzPct val="115000"/>
              <a:buFont typeface="Wingdings" pitchFamily="2" charset="2"/>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algn="just"/>
            <a:r>
              <a:rPr lang="en-US" sz="2400" dirty="0" smtClean="0">
                <a:latin typeface="Times New Roman" pitchFamily="18" charset="0"/>
                <a:cs typeface="Times New Roman" pitchFamily="18" charset="0"/>
              </a:rPr>
              <a:t>T</a:t>
            </a:r>
            <a:r>
              <a:rPr lang="vi-VN" sz="2400" dirty="0" smtClean="0">
                <a:latin typeface="Times New Roman" pitchFamily="18" charset="0"/>
                <a:cs typeface="Times New Roman" pitchFamily="18" charset="0"/>
              </a:rPr>
              <a:t>hành lập từ 3/2/1986</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thành</a:t>
            </a:r>
            <a:r>
              <a:rPr lang="vi-VN" sz="2400" dirty="0" smtClean="0">
                <a:latin typeface="Times New Roman" pitchFamily="18" charset="0"/>
                <a:cs typeface="Times New Roman" pitchFamily="18" charset="0"/>
              </a:rPr>
              <a:t> Trường Cao đẳng Kỹ thuật Lý Tự Trọng </a:t>
            </a:r>
            <a:r>
              <a:rPr lang="en-US" sz="2400" dirty="0" smtClean="0">
                <a:latin typeface="Times New Roman" pitchFamily="18" charset="0"/>
                <a:cs typeface="Times New Roman" pitchFamily="18" charset="0"/>
              </a:rPr>
              <a:t>TP. HCM </a:t>
            </a:r>
            <a:r>
              <a:rPr lang="en-US" sz="2400" dirty="0" err="1" smtClean="0">
                <a:latin typeface="Times New Roman" pitchFamily="18" charset="0"/>
                <a:cs typeface="Times New Roman" pitchFamily="18" charset="0"/>
              </a:rPr>
              <a:t>vào</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03 tháng 02 năm </a:t>
            </a:r>
            <a:r>
              <a:rPr lang="vi-VN" sz="2400" dirty="0" smtClean="0">
                <a:latin typeface="Times New Roman" pitchFamily="18" charset="0"/>
                <a:cs typeface="Times New Roman" pitchFamily="18" charset="0"/>
              </a:rPr>
              <a:t>2005. </a:t>
            </a:r>
            <a:endParaRPr lang="en-US" sz="2400" dirty="0" smtClean="0">
              <a:latin typeface="Times New Roman" pitchFamily="18" charset="0"/>
              <a:cs typeface="Times New Roman" pitchFamily="18" charset="0"/>
            </a:endParaRPr>
          </a:p>
          <a:p>
            <a:pPr algn="just"/>
            <a:r>
              <a:rPr lang="vi-VN" sz="2400" dirty="0" smtClean="0">
                <a:latin typeface="Times New Roman" pitchFamily="18" charset="0"/>
                <a:cs typeface="Times New Roman" pitchFamily="18" charset="0"/>
              </a:rPr>
              <a:t>Trường </a:t>
            </a:r>
            <a:r>
              <a:rPr lang="en-US" sz="2400" dirty="0" smtClean="0">
                <a:latin typeface="Times New Roman" pitchFamily="18" charset="0"/>
                <a:cs typeface="Times New Roman" pitchFamily="18" charset="0"/>
              </a:rPr>
              <a:t>Đ</a:t>
            </a:r>
            <a:r>
              <a:rPr lang="vi-VN" sz="2400" dirty="0" smtClean="0">
                <a:latin typeface="Times New Roman" pitchFamily="18" charset="0"/>
                <a:cs typeface="Times New Roman" pitchFamily="18" charset="0"/>
              </a:rPr>
              <a:t>ào tạo </a:t>
            </a:r>
            <a:r>
              <a:rPr lang="en-US" sz="2400" dirty="0" smtClean="0">
                <a:latin typeface="Times New Roman" pitchFamily="18" charset="0"/>
                <a:cs typeface="Times New Roman" pitchFamily="18" charset="0"/>
              </a:rPr>
              <a:t>C</a:t>
            </a:r>
            <a:r>
              <a:rPr lang="vi-VN" sz="2400" dirty="0" smtClean="0">
                <a:latin typeface="Times New Roman" pitchFamily="18" charset="0"/>
                <a:cs typeface="Times New Roman" pitchFamily="18" charset="0"/>
              </a:rPr>
              <a:t>ao đẳng và </a:t>
            </a:r>
            <a:r>
              <a:rPr lang="en-US" sz="2400" dirty="0" smtClean="0">
                <a:latin typeface="Times New Roman" pitchFamily="18" charset="0"/>
                <a:cs typeface="Times New Roman" pitchFamily="18" charset="0"/>
              </a:rPr>
              <a:t>T</a:t>
            </a:r>
            <a:r>
              <a:rPr lang="vi-VN" sz="2400" dirty="0" smtClean="0">
                <a:latin typeface="Times New Roman" pitchFamily="18" charset="0"/>
                <a:cs typeface="Times New Roman" pitchFamily="18" charset="0"/>
              </a:rPr>
              <a:t>rung cấp </a:t>
            </a:r>
            <a:r>
              <a:rPr lang="en-US" sz="2400" dirty="0" smtClean="0">
                <a:latin typeface="Times New Roman" pitchFamily="18" charset="0"/>
                <a:cs typeface="Times New Roman" pitchFamily="18" charset="0"/>
              </a:rPr>
              <a:t>C</a:t>
            </a:r>
            <a:r>
              <a:rPr lang="vi-VN" sz="2400" dirty="0" smtClean="0">
                <a:latin typeface="Times New Roman" pitchFamily="18" charset="0"/>
                <a:cs typeface="Times New Roman" pitchFamily="18" charset="0"/>
              </a:rPr>
              <a:t>huyên nghiệp</a:t>
            </a:r>
            <a:r>
              <a:rPr lang="en-US" sz="2400" dirty="0" smtClean="0">
                <a:latin typeface="Times New Roman" pitchFamily="18" charset="0"/>
                <a:cs typeface="Times New Roman" pitchFamily="18" charset="0"/>
              </a:rPr>
              <a:t>.</a:t>
            </a:r>
            <a:endParaRPr lang="en-US" sz="2400" dirty="0">
              <a:latin typeface="Times New Roman" pitchFamily="18" charset="0"/>
              <a:cs typeface="Times New Roman" pitchFamily="18" charset="0"/>
            </a:endParaRPr>
          </a:p>
        </p:txBody>
      </p:sp>
      <p:sp>
        <p:nvSpPr>
          <p:cNvPr id="120" name="Text Box 79"/>
          <p:cNvSpPr txBox="1">
            <a:spLocks noChangeArrowheads="1"/>
          </p:cNvSpPr>
          <p:nvPr/>
        </p:nvSpPr>
        <p:spPr bwMode="auto">
          <a:xfrm>
            <a:off x="266178" y="5546720"/>
            <a:ext cx="86268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smtClean="0">
                <a:solidFill>
                  <a:srgbClr val="FFFF00"/>
                </a:solidFill>
                <a:latin typeface="Times New Roman" pitchFamily="18" charset="0"/>
                <a:cs typeface="Times New Roman" pitchFamily="18" charset="0"/>
              </a:rPr>
              <a:t>CN KT Ô </a:t>
            </a:r>
            <a:r>
              <a:rPr lang="en-US" sz="1600" b="1" dirty="0" err="1" smtClean="0">
                <a:solidFill>
                  <a:srgbClr val="FFFF00"/>
                </a:solidFill>
                <a:latin typeface="Times New Roman" pitchFamily="18" charset="0"/>
                <a:cs typeface="Times New Roman" pitchFamily="18" charset="0"/>
              </a:rPr>
              <a:t>tô</a:t>
            </a:r>
            <a:endParaRPr lang="en-US" sz="1600" b="1" dirty="0">
              <a:solidFill>
                <a:srgbClr val="FFFF00"/>
              </a:solidFill>
              <a:latin typeface="Times New Roman" pitchFamily="18" charset="0"/>
              <a:cs typeface="Times New Roman" pitchFamily="18" charset="0"/>
            </a:endParaRPr>
          </a:p>
        </p:txBody>
      </p:sp>
      <p:sp>
        <p:nvSpPr>
          <p:cNvPr id="121" name="Text Box 79"/>
          <p:cNvSpPr txBox="1">
            <a:spLocks noChangeArrowheads="1"/>
          </p:cNvSpPr>
          <p:nvPr/>
        </p:nvSpPr>
        <p:spPr bwMode="auto">
          <a:xfrm>
            <a:off x="-76200" y="4419600"/>
            <a:ext cx="916113"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smtClean="0">
                <a:solidFill>
                  <a:srgbClr val="FFFF00"/>
                </a:solidFill>
                <a:latin typeface="Times New Roman" pitchFamily="18" charset="0"/>
                <a:cs typeface="Times New Roman" pitchFamily="18" charset="0"/>
              </a:rPr>
              <a:t>CN KT May</a:t>
            </a:r>
            <a:endParaRPr lang="en-US" sz="1600" b="1" dirty="0">
              <a:solidFill>
                <a:srgbClr val="FFFF00"/>
              </a:solidFill>
              <a:latin typeface="Times New Roman" pitchFamily="18" charset="0"/>
              <a:cs typeface="Times New Roman" pitchFamily="18" charset="0"/>
            </a:endParaRPr>
          </a:p>
        </p:txBody>
      </p:sp>
      <p:sp>
        <p:nvSpPr>
          <p:cNvPr id="122" name="Text Box 79"/>
          <p:cNvSpPr txBox="1">
            <a:spLocks noChangeArrowheads="1"/>
          </p:cNvSpPr>
          <p:nvPr/>
        </p:nvSpPr>
        <p:spPr bwMode="auto">
          <a:xfrm>
            <a:off x="375213" y="2848381"/>
            <a:ext cx="916113"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smtClean="0">
                <a:solidFill>
                  <a:srgbClr val="FFFF00"/>
                </a:solidFill>
                <a:latin typeface="Times New Roman" pitchFamily="18" charset="0"/>
                <a:cs typeface="Times New Roman" pitchFamily="18" charset="0"/>
              </a:rPr>
              <a:t>CNTT</a:t>
            </a:r>
            <a:endParaRPr lang="en-US" sz="1600" b="1" dirty="0">
              <a:solidFill>
                <a:srgbClr val="FFFF00"/>
              </a:solidFill>
              <a:latin typeface="Times New Roman" pitchFamily="18" charset="0"/>
              <a:cs typeface="Times New Roman" pitchFamily="18" charset="0"/>
            </a:endParaRPr>
          </a:p>
        </p:txBody>
      </p:sp>
      <p:sp>
        <p:nvSpPr>
          <p:cNvPr id="128" name="Text Box 79"/>
          <p:cNvSpPr txBox="1">
            <a:spLocks noChangeArrowheads="1"/>
          </p:cNvSpPr>
          <p:nvPr/>
        </p:nvSpPr>
        <p:spPr bwMode="auto">
          <a:xfrm>
            <a:off x="8259324" y="3777427"/>
            <a:ext cx="1113276"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err="1" smtClean="0">
                <a:solidFill>
                  <a:srgbClr val="FFC000"/>
                </a:solidFill>
                <a:latin typeface="Times New Roman" pitchFamily="18" charset="0"/>
                <a:cs typeface="Times New Roman" pitchFamily="18" charset="0"/>
              </a:rPr>
              <a:t>Quản</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trị</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mạng</a:t>
            </a:r>
            <a:endParaRPr lang="en-US" sz="1600" b="1" dirty="0">
              <a:solidFill>
                <a:srgbClr val="FFC000"/>
              </a:solidFill>
              <a:latin typeface="Times New Roman" pitchFamily="18" charset="0"/>
              <a:cs typeface="Times New Roman" pitchFamily="18" charset="0"/>
            </a:endParaRPr>
          </a:p>
        </p:txBody>
      </p:sp>
      <p:grpSp>
        <p:nvGrpSpPr>
          <p:cNvPr id="2" name="Group 1"/>
          <p:cNvGrpSpPr/>
          <p:nvPr/>
        </p:nvGrpSpPr>
        <p:grpSpPr>
          <a:xfrm>
            <a:off x="472134" y="2209800"/>
            <a:ext cx="8519465" cy="4324388"/>
            <a:chOff x="916113" y="3003618"/>
            <a:chExt cx="7713537" cy="4024404"/>
          </a:xfrm>
        </p:grpSpPr>
        <p:sp>
          <p:nvSpPr>
            <p:cNvPr id="21" name="AutoShape 44"/>
            <p:cNvSpPr>
              <a:spLocks noChangeArrowheads="1"/>
            </p:cNvSpPr>
            <p:nvPr/>
          </p:nvSpPr>
          <p:spPr bwMode="invGray">
            <a:xfrm rot="18571759">
              <a:off x="2404450" y="4142451"/>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2" name="AutoShape 45"/>
            <p:cNvSpPr>
              <a:spLocks noChangeArrowheads="1"/>
            </p:cNvSpPr>
            <p:nvPr/>
          </p:nvSpPr>
          <p:spPr bwMode="invGray">
            <a:xfrm rot="2527745">
              <a:off x="2479465" y="5389123"/>
              <a:ext cx="557784" cy="246888"/>
            </a:xfrm>
            <a:prstGeom prst="rightArrow">
              <a:avLst>
                <a:gd name="adj1" fmla="val 35167"/>
                <a:gd name="adj2" fmla="val 111028"/>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3" name="AutoShape 46"/>
            <p:cNvSpPr>
              <a:spLocks noChangeArrowheads="1"/>
            </p:cNvSpPr>
            <p:nvPr/>
          </p:nvSpPr>
          <p:spPr bwMode="invGray">
            <a:xfrm rot="13706890">
              <a:off x="1446277" y="4157965"/>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5" name="AutoShape 47"/>
            <p:cNvSpPr>
              <a:spLocks noChangeArrowheads="1"/>
            </p:cNvSpPr>
            <p:nvPr/>
          </p:nvSpPr>
          <p:spPr bwMode="invGray">
            <a:xfrm rot="7535209">
              <a:off x="1433023" y="5369114"/>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6" name="AutoShape 48"/>
            <p:cNvSpPr>
              <a:spLocks noChangeArrowheads="1"/>
            </p:cNvSpPr>
            <p:nvPr/>
          </p:nvSpPr>
          <p:spPr bwMode="invGray">
            <a:xfrm>
              <a:off x="2722119" y="4745040"/>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7" name="AutoShape 49"/>
            <p:cNvSpPr>
              <a:spLocks noChangeArrowheads="1"/>
            </p:cNvSpPr>
            <p:nvPr/>
          </p:nvSpPr>
          <p:spPr bwMode="invGray">
            <a:xfrm rot="10800000">
              <a:off x="1224574" y="4769539"/>
              <a:ext cx="555534" cy="246857"/>
            </a:xfrm>
            <a:prstGeom prst="rightArrow">
              <a:avLst>
                <a:gd name="adj1" fmla="val 35167"/>
                <a:gd name="adj2" fmla="val 121041"/>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8" name="Oval 50"/>
            <p:cNvSpPr>
              <a:spLocks noChangeArrowheads="1"/>
            </p:cNvSpPr>
            <p:nvPr/>
          </p:nvSpPr>
          <p:spPr bwMode="black">
            <a:xfrm>
              <a:off x="1077245" y="3659061"/>
              <a:ext cx="2348708" cy="2478581"/>
            </a:xfrm>
            <a:prstGeom prst="ellipse">
              <a:avLst/>
            </a:prstGeom>
            <a:noFill/>
            <a:ln w="38100" algn="ctr">
              <a:solidFill>
                <a:schemeClr val="tx2"/>
              </a:solidFill>
              <a:round/>
              <a:headEnd/>
              <a:tailEnd/>
            </a:ln>
            <a:effectLst/>
            <a:extLst>
              <a:ext uri="{909E8E84-426E-40DD-AFC4-6F175D3DCCD1}">
                <a14:hiddenFill xmlns:a14="http://schemas.microsoft.com/office/drawing/2010/main">
                  <a:solidFill>
                    <a:schemeClr val="bg2"/>
                  </a:solidFill>
                </a14:hiddenFill>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grpSp>
          <p:nvGrpSpPr>
            <p:cNvPr id="29" name="Group 51"/>
            <p:cNvGrpSpPr>
              <a:grpSpLocks/>
            </p:cNvGrpSpPr>
            <p:nvPr/>
          </p:nvGrpSpPr>
          <p:grpSpPr bwMode="auto">
            <a:xfrm>
              <a:off x="916113" y="4748759"/>
              <a:ext cx="322263" cy="310477"/>
              <a:chOff x="1973" y="1706"/>
              <a:chExt cx="227" cy="227"/>
            </a:xfrm>
          </p:grpSpPr>
          <p:sp>
            <p:nvSpPr>
              <p:cNvPr id="30" name="Oval 52"/>
              <p:cNvSpPr>
                <a:spLocks noChangeArrowheads="1"/>
              </p:cNvSpPr>
              <p:nvPr/>
            </p:nvSpPr>
            <p:spPr bwMode="gray">
              <a:xfrm>
                <a:off x="1973" y="1706"/>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31" name="Oval 53"/>
              <p:cNvSpPr>
                <a:spLocks noChangeArrowheads="1"/>
              </p:cNvSpPr>
              <p:nvPr/>
            </p:nvSpPr>
            <p:spPr bwMode="gray">
              <a:xfrm>
                <a:off x="1983" y="1725"/>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32" name="Group 54"/>
            <p:cNvGrpSpPr>
              <a:grpSpLocks/>
            </p:cNvGrpSpPr>
            <p:nvPr/>
          </p:nvGrpSpPr>
          <p:grpSpPr bwMode="auto">
            <a:xfrm>
              <a:off x="1298159" y="5686950"/>
              <a:ext cx="298388" cy="302562"/>
              <a:chOff x="1565" y="2659"/>
              <a:chExt cx="227" cy="227"/>
            </a:xfrm>
          </p:grpSpPr>
          <p:sp>
            <p:nvSpPr>
              <p:cNvPr id="33" name="Oval 55"/>
              <p:cNvSpPr>
                <a:spLocks noChangeArrowheads="1"/>
              </p:cNvSpPr>
              <p:nvPr/>
            </p:nvSpPr>
            <p:spPr bwMode="gray">
              <a:xfrm>
                <a:off x="1565" y="2659"/>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34" name="Oval 56"/>
              <p:cNvSpPr>
                <a:spLocks noChangeArrowheads="1"/>
              </p:cNvSpPr>
              <p:nvPr/>
            </p:nvSpPr>
            <p:spPr bwMode="gray">
              <a:xfrm>
                <a:off x="1575" y="2678"/>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35" name="Group 57"/>
            <p:cNvGrpSpPr>
              <a:grpSpLocks/>
            </p:cNvGrpSpPr>
            <p:nvPr/>
          </p:nvGrpSpPr>
          <p:grpSpPr bwMode="auto">
            <a:xfrm>
              <a:off x="2923165" y="5635501"/>
              <a:ext cx="292100" cy="274637"/>
              <a:chOff x="2109" y="3612"/>
              <a:chExt cx="184" cy="173"/>
            </a:xfrm>
          </p:grpSpPr>
          <p:sp>
            <p:nvSpPr>
              <p:cNvPr id="36" name="Oval 58"/>
              <p:cNvSpPr>
                <a:spLocks noChangeArrowheads="1"/>
              </p:cNvSpPr>
              <p:nvPr/>
            </p:nvSpPr>
            <p:spPr bwMode="gray">
              <a:xfrm>
                <a:off x="2109" y="3612"/>
                <a:ext cx="184" cy="173"/>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37" name="Oval 59"/>
              <p:cNvSpPr>
                <a:spLocks noChangeArrowheads="1"/>
              </p:cNvSpPr>
              <p:nvPr/>
            </p:nvSpPr>
            <p:spPr bwMode="gray">
              <a:xfrm>
                <a:off x="2119" y="3631"/>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38" name="Group 60"/>
            <p:cNvGrpSpPr>
              <a:grpSpLocks/>
            </p:cNvGrpSpPr>
            <p:nvPr/>
          </p:nvGrpSpPr>
          <p:grpSpPr bwMode="auto">
            <a:xfrm>
              <a:off x="1301272" y="3853529"/>
              <a:ext cx="295275" cy="276225"/>
              <a:chOff x="3470" y="1706"/>
              <a:chExt cx="227" cy="227"/>
            </a:xfrm>
          </p:grpSpPr>
          <p:sp>
            <p:nvSpPr>
              <p:cNvPr id="39" name="Oval 61"/>
              <p:cNvSpPr>
                <a:spLocks noChangeArrowheads="1"/>
              </p:cNvSpPr>
              <p:nvPr/>
            </p:nvSpPr>
            <p:spPr bwMode="gray">
              <a:xfrm>
                <a:off x="3470" y="1706"/>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40" name="Oval 62"/>
              <p:cNvSpPr>
                <a:spLocks noChangeArrowheads="1"/>
              </p:cNvSpPr>
              <p:nvPr/>
            </p:nvSpPr>
            <p:spPr bwMode="gray">
              <a:xfrm>
                <a:off x="3480" y="1725"/>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41" name="Group 63"/>
            <p:cNvGrpSpPr>
              <a:grpSpLocks/>
            </p:cNvGrpSpPr>
            <p:nvPr/>
          </p:nvGrpSpPr>
          <p:grpSpPr bwMode="auto">
            <a:xfrm>
              <a:off x="2819399" y="3794769"/>
              <a:ext cx="292608" cy="274320"/>
              <a:chOff x="3923" y="2659"/>
              <a:chExt cx="227" cy="227"/>
            </a:xfrm>
          </p:grpSpPr>
          <p:sp>
            <p:nvSpPr>
              <p:cNvPr id="42" name="Oval 64"/>
              <p:cNvSpPr>
                <a:spLocks noChangeArrowheads="1"/>
              </p:cNvSpPr>
              <p:nvPr/>
            </p:nvSpPr>
            <p:spPr bwMode="gray">
              <a:xfrm>
                <a:off x="3923" y="2659"/>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43" name="Oval 65"/>
              <p:cNvSpPr>
                <a:spLocks noChangeArrowheads="1"/>
              </p:cNvSpPr>
              <p:nvPr/>
            </p:nvSpPr>
            <p:spPr bwMode="gray">
              <a:xfrm>
                <a:off x="3933" y="2678"/>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44" name="Group 66"/>
            <p:cNvGrpSpPr>
              <a:grpSpLocks/>
            </p:cNvGrpSpPr>
            <p:nvPr/>
          </p:nvGrpSpPr>
          <p:grpSpPr bwMode="auto">
            <a:xfrm>
              <a:off x="3279903" y="4722686"/>
              <a:ext cx="292100" cy="274637"/>
              <a:chOff x="3515" y="3521"/>
              <a:chExt cx="184" cy="173"/>
            </a:xfrm>
          </p:grpSpPr>
          <p:sp>
            <p:nvSpPr>
              <p:cNvPr id="45" name="Oval 67"/>
              <p:cNvSpPr>
                <a:spLocks noChangeArrowheads="1"/>
              </p:cNvSpPr>
              <p:nvPr/>
            </p:nvSpPr>
            <p:spPr bwMode="gray">
              <a:xfrm>
                <a:off x="3515" y="3521"/>
                <a:ext cx="184" cy="173"/>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46" name="Oval 68"/>
              <p:cNvSpPr>
                <a:spLocks noChangeArrowheads="1"/>
              </p:cNvSpPr>
              <p:nvPr/>
            </p:nvSpPr>
            <p:spPr bwMode="gray">
              <a:xfrm>
                <a:off x="3525" y="3540"/>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sp>
          <p:nvSpPr>
            <p:cNvPr id="47" name="Oval 69"/>
            <p:cNvSpPr>
              <a:spLocks noChangeArrowheads="1"/>
            </p:cNvSpPr>
            <p:nvPr/>
          </p:nvSpPr>
          <p:spPr bwMode="gray">
            <a:xfrm>
              <a:off x="1680457" y="4359401"/>
              <a:ext cx="1108074" cy="1183519"/>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sp>
          <p:nvSpPr>
            <p:cNvPr id="48" name="Oval 70"/>
            <p:cNvSpPr>
              <a:spLocks noChangeArrowheads="1"/>
            </p:cNvSpPr>
            <p:nvPr/>
          </p:nvSpPr>
          <p:spPr bwMode="gray">
            <a:xfrm>
              <a:off x="1685218" y="4383213"/>
              <a:ext cx="1108075" cy="1183519"/>
            </a:xfrm>
            <a:prstGeom prst="ellipse">
              <a:avLst/>
            </a:prstGeom>
            <a:gradFill rotWithShape="1">
              <a:gsLst>
                <a:gs pos="0">
                  <a:schemeClr val="hlink">
                    <a:alpha val="32001"/>
                  </a:schemeClr>
                </a:gs>
                <a:gs pos="100000">
                  <a:schemeClr val="hlink">
                    <a:gamma/>
                    <a:shade val="46275"/>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sp>
          <p:nvSpPr>
            <p:cNvPr id="49" name="Oval 71"/>
            <p:cNvSpPr>
              <a:spLocks noChangeArrowheads="1"/>
            </p:cNvSpPr>
            <p:nvPr/>
          </p:nvSpPr>
          <p:spPr bwMode="gray">
            <a:xfrm>
              <a:off x="1793772" y="4400559"/>
              <a:ext cx="963346" cy="1028937"/>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sp>
          <p:nvSpPr>
            <p:cNvPr id="50" name="Oval 72"/>
            <p:cNvSpPr>
              <a:spLocks noChangeArrowheads="1"/>
            </p:cNvSpPr>
            <p:nvPr/>
          </p:nvSpPr>
          <p:spPr bwMode="gray">
            <a:xfrm>
              <a:off x="1680458" y="4373572"/>
              <a:ext cx="1059198" cy="1169348"/>
            </a:xfrm>
            <a:prstGeom prst="ellipse">
              <a:avLst/>
            </a:prstGeom>
            <a:gradFill rotWithShape="1">
              <a:gsLst>
                <a:gs pos="0">
                  <a:schemeClr val="hlink">
                    <a:gamma/>
                    <a:shade val="63529"/>
                    <a:invGamma/>
                  </a:schemeClr>
                </a:gs>
                <a:gs pos="100000">
                  <a:schemeClr val="hlink">
                    <a:alpha val="0"/>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grpSp>
          <p:nvGrpSpPr>
            <p:cNvPr id="51" name="Group 85"/>
            <p:cNvGrpSpPr>
              <a:grpSpLocks/>
            </p:cNvGrpSpPr>
            <p:nvPr/>
          </p:nvGrpSpPr>
          <p:grpSpPr bwMode="auto">
            <a:xfrm>
              <a:off x="1743955" y="4497172"/>
              <a:ext cx="990600" cy="932323"/>
              <a:chOff x="2416" y="1750"/>
              <a:chExt cx="959" cy="959"/>
            </a:xfrm>
          </p:grpSpPr>
          <p:sp>
            <p:nvSpPr>
              <p:cNvPr id="52" name="Oval 73"/>
              <p:cNvSpPr>
                <a:spLocks noChangeArrowheads="1"/>
              </p:cNvSpPr>
              <p:nvPr/>
            </p:nvSpPr>
            <p:spPr bwMode="gray">
              <a:xfrm>
                <a:off x="2416" y="1750"/>
                <a:ext cx="959" cy="959"/>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p>
            </p:txBody>
          </p:sp>
          <p:sp>
            <p:nvSpPr>
              <p:cNvPr id="53" name="Oval 74"/>
              <p:cNvSpPr>
                <a:spLocks noChangeArrowheads="1"/>
              </p:cNvSpPr>
              <p:nvPr/>
            </p:nvSpPr>
            <p:spPr bwMode="gray">
              <a:xfrm>
                <a:off x="2430" y="1762"/>
                <a:ext cx="927" cy="928"/>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54" name="Oval 75"/>
              <p:cNvSpPr>
                <a:spLocks noChangeArrowheads="1"/>
              </p:cNvSpPr>
              <p:nvPr/>
            </p:nvSpPr>
            <p:spPr bwMode="gray">
              <a:xfrm>
                <a:off x="2441" y="1768"/>
                <a:ext cx="906" cy="904"/>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55" name="Oval 76"/>
              <p:cNvSpPr>
                <a:spLocks noChangeArrowheads="1"/>
              </p:cNvSpPr>
              <p:nvPr/>
            </p:nvSpPr>
            <p:spPr bwMode="gray">
              <a:xfrm>
                <a:off x="2451" y="1777"/>
                <a:ext cx="861" cy="845"/>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56" name="Oval 77"/>
              <p:cNvSpPr>
                <a:spLocks noChangeArrowheads="1"/>
              </p:cNvSpPr>
              <p:nvPr/>
            </p:nvSpPr>
            <p:spPr bwMode="gray">
              <a:xfrm>
                <a:off x="2502" y="1800"/>
                <a:ext cx="765" cy="687"/>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grpSp>
        <p:sp>
          <p:nvSpPr>
            <p:cNvPr id="64" name="Text Box 78"/>
            <p:cNvSpPr txBox="1">
              <a:spLocks noChangeArrowheads="1"/>
            </p:cNvSpPr>
            <p:nvPr/>
          </p:nvSpPr>
          <p:spPr bwMode="gray">
            <a:xfrm>
              <a:off x="1794440" y="4710714"/>
              <a:ext cx="86690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1400" b="1" dirty="0" smtClean="0">
                  <a:solidFill>
                    <a:srgbClr val="000000"/>
                  </a:solidFill>
                  <a:latin typeface="Times New Roman" pitchFamily="18" charset="0"/>
                  <a:cs typeface="Times New Roman" pitchFamily="18" charset="0"/>
                </a:rPr>
                <a:t>CAO ĐẲNG</a:t>
              </a:r>
              <a:endParaRPr lang="en-US" sz="1400" b="1" dirty="0">
                <a:solidFill>
                  <a:srgbClr val="000000"/>
                </a:solidFill>
                <a:latin typeface="Times New Roman" pitchFamily="18" charset="0"/>
                <a:cs typeface="Times New Roman" pitchFamily="18" charset="0"/>
              </a:endParaRPr>
            </a:p>
          </p:txBody>
        </p:sp>
        <p:sp>
          <p:nvSpPr>
            <p:cNvPr id="65" name="Text Box 79"/>
            <p:cNvSpPr txBox="1">
              <a:spLocks noChangeArrowheads="1"/>
            </p:cNvSpPr>
            <p:nvPr/>
          </p:nvSpPr>
          <p:spPr bwMode="auto">
            <a:xfrm>
              <a:off x="3084455" y="3407920"/>
              <a:ext cx="1371601"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smtClean="0">
                  <a:solidFill>
                    <a:srgbClr val="FFFF00"/>
                  </a:solidFill>
                  <a:latin typeface="Times New Roman" pitchFamily="18" charset="0"/>
                  <a:cs typeface="Times New Roman" pitchFamily="18" charset="0"/>
                </a:rPr>
                <a:t>CN KT </a:t>
              </a:r>
              <a:r>
                <a:rPr lang="en-US" sz="1600" b="1" dirty="0" err="1" smtClean="0">
                  <a:solidFill>
                    <a:srgbClr val="FFFF00"/>
                  </a:solidFill>
                  <a:latin typeface="Times New Roman" pitchFamily="18" charset="0"/>
                  <a:cs typeface="Times New Roman" pitchFamily="18" charset="0"/>
                </a:rPr>
                <a:t>Điện</a:t>
              </a:r>
              <a:r>
                <a:rPr lang="en-US" sz="1600" b="1" dirty="0" smtClean="0">
                  <a:solidFill>
                    <a:srgbClr val="FFFF00"/>
                  </a:solidFill>
                  <a:latin typeface="Times New Roman" pitchFamily="18" charset="0"/>
                  <a:cs typeface="Times New Roman" pitchFamily="18" charset="0"/>
                </a:rPr>
                <a:t> - </a:t>
              </a:r>
              <a:r>
                <a:rPr lang="en-US" sz="1600" b="1" dirty="0" err="1" smtClean="0">
                  <a:solidFill>
                    <a:srgbClr val="FFFF00"/>
                  </a:solidFill>
                  <a:latin typeface="Times New Roman" pitchFamily="18" charset="0"/>
                  <a:cs typeface="Times New Roman" pitchFamily="18" charset="0"/>
                </a:rPr>
                <a:t>Điện</a:t>
              </a:r>
              <a:r>
                <a:rPr lang="en-US" sz="1600" b="1" dirty="0" smtClean="0">
                  <a:solidFill>
                    <a:srgbClr val="FFFF00"/>
                  </a:solidFill>
                  <a:latin typeface="Times New Roman" pitchFamily="18" charset="0"/>
                  <a:cs typeface="Times New Roman" pitchFamily="18" charset="0"/>
                </a:rPr>
                <a:t> </a:t>
              </a:r>
              <a:r>
                <a:rPr lang="en-US" sz="1600" b="1" dirty="0" err="1" smtClean="0">
                  <a:solidFill>
                    <a:srgbClr val="FFFF00"/>
                  </a:solidFill>
                  <a:latin typeface="Times New Roman" pitchFamily="18" charset="0"/>
                  <a:cs typeface="Times New Roman" pitchFamily="18" charset="0"/>
                </a:rPr>
                <a:t>tử</a:t>
              </a:r>
              <a:endParaRPr lang="en-US" sz="1600" b="1" dirty="0">
                <a:solidFill>
                  <a:srgbClr val="FFFF00"/>
                </a:solidFill>
                <a:latin typeface="Times New Roman" pitchFamily="18" charset="0"/>
                <a:cs typeface="Times New Roman" pitchFamily="18" charset="0"/>
              </a:endParaRPr>
            </a:p>
          </p:txBody>
        </p:sp>
        <p:sp>
          <p:nvSpPr>
            <p:cNvPr id="66" name="AutoShape 44"/>
            <p:cNvSpPr>
              <a:spLocks noChangeArrowheads="1"/>
            </p:cNvSpPr>
            <p:nvPr/>
          </p:nvSpPr>
          <p:spPr bwMode="invGray">
            <a:xfrm rot="19320645">
              <a:off x="6987038" y="4200069"/>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67" name="AutoShape 45"/>
            <p:cNvSpPr>
              <a:spLocks noChangeArrowheads="1"/>
            </p:cNvSpPr>
            <p:nvPr/>
          </p:nvSpPr>
          <p:spPr bwMode="invGray">
            <a:xfrm rot="2301468">
              <a:off x="7064992" y="5180814"/>
              <a:ext cx="557784" cy="246888"/>
            </a:xfrm>
            <a:prstGeom prst="rightArrow">
              <a:avLst>
                <a:gd name="adj1" fmla="val 35167"/>
                <a:gd name="adj2" fmla="val 111028"/>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68" name="AutoShape 46"/>
            <p:cNvSpPr>
              <a:spLocks noChangeArrowheads="1"/>
            </p:cNvSpPr>
            <p:nvPr/>
          </p:nvSpPr>
          <p:spPr bwMode="invGray">
            <a:xfrm rot="14405733">
              <a:off x="6039252" y="4032228"/>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69" name="AutoShape 47"/>
            <p:cNvSpPr>
              <a:spLocks noChangeArrowheads="1"/>
            </p:cNvSpPr>
            <p:nvPr/>
          </p:nvSpPr>
          <p:spPr bwMode="invGray">
            <a:xfrm rot="7535209">
              <a:off x="6039252" y="5360543"/>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70" name="AutoShape 48"/>
            <p:cNvSpPr>
              <a:spLocks noChangeArrowheads="1"/>
            </p:cNvSpPr>
            <p:nvPr/>
          </p:nvSpPr>
          <p:spPr bwMode="invGray">
            <a:xfrm>
              <a:off x="7207474" y="4682412"/>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71" name="AutoShape 49"/>
            <p:cNvSpPr>
              <a:spLocks noChangeArrowheads="1"/>
            </p:cNvSpPr>
            <p:nvPr/>
          </p:nvSpPr>
          <p:spPr bwMode="invGray">
            <a:xfrm rot="12167239">
              <a:off x="5738658" y="4413201"/>
              <a:ext cx="555534" cy="246857"/>
            </a:xfrm>
            <a:prstGeom prst="rightArrow">
              <a:avLst>
                <a:gd name="adj1" fmla="val 35167"/>
                <a:gd name="adj2" fmla="val 121041"/>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72" name="Oval 50"/>
            <p:cNvSpPr>
              <a:spLocks noChangeArrowheads="1"/>
            </p:cNvSpPr>
            <p:nvPr/>
          </p:nvSpPr>
          <p:spPr bwMode="black">
            <a:xfrm>
              <a:off x="5562600" y="3596433"/>
              <a:ext cx="2348708" cy="2478581"/>
            </a:xfrm>
            <a:prstGeom prst="ellipse">
              <a:avLst/>
            </a:prstGeom>
            <a:noFill/>
            <a:ln w="38100" algn="ctr">
              <a:solidFill>
                <a:schemeClr val="tx2"/>
              </a:solidFill>
              <a:round/>
              <a:headEnd/>
              <a:tailEnd/>
            </a:ln>
            <a:effectLst/>
            <a:extLst>
              <a:ext uri="{909E8E84-426E-40DD-AFC4-6F175D3DCCD1}">
                <a14:hiddenFill xmlns:a14="http://schemas.microsoft.com/office/drawing/2010/main">
                  <a:solidFill>
                    <a:schemeClr val="bg2"/>
                  </a:solidFill>
                </a14:hiddenFill>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grpSp>
          <p:nvGrpSpPr>
            <p:cNvPr id="73" name="Group 51"/>
            <p:cNvGrpSpPr>
              <a:grpSpLocks/>
            </p:cNvGrpSpPr>
            <p:nvPr/>
          </p:nvGrpSpPr>
          <p:grpSpPr bwMode="auto">
            <a:xfrm>
              <a:off x="5468902" y="4221521"/>
              <a:ext cx="322263" cy="310477"/>
              <a:chOff x="1973" y="1706"/>
              <a:chExt cx="227" cy="227"/>
            </a:xfrm>
          </p:grpSpPr>
          <p:sp>
            <p:nvSpPr>
              <p:cNvPr id="74" name="Oval 52"/>
              <p:cNvSpPr>
                <a:spLocks noChangeArrowheads="1"/>
              </p:cNvSpPr>
              <p:nvPr/>
            </p:nvSpPr>
            <p:spPr bwMode="gray">
              <a:xfrm>
                <a:off x="1973" y="1706"/>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75" name="Oval 53"/>
              <p:cNvSpPr>
                <a:spLocks noChangeArrowheads="1"/>
              </p:cNvSpPr>
              <p:nvPr/>
            </p:nvSpPr>
            <p:spPr bwMode="gray">
              <a:xfrm>
                <a:off x="1983" y="1725"/>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76" name="Group 54"/>
            <p:cNvGrpSpPr>
              <a:grpSpLocks/>
            </p:cNvGrpSpPr>
            <p:nvPr/>
          </p:nvGrpSpPr>
          <p:grpSpPr bwMode="auto">
            <a:xfrm>
              <a:off x="5462699" y="5089665"/>
              <a:ext cx="298388" cy="302562"/>
              <a:chOff x="1565" y="2659"/>
              <a:chExt cx="227" cy="227"/>
            </a:xfrm>
          </p:grpSpPr>
          <p:sp>
            <p:nvSpPr>
              <p:cNvPr id="77" name="Oval 55"/>
              <p:cNvSpPr>
                <a:spLocks noChangeArrowheads="1"/>
              </p:cNvSpPr>
              <p:nvPr/>
            </p:nvSpPr>
            <p:spPr bwMode="gray">
              <a:xfrm>
                <a:off x="1565" y="2659"/>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78" name="Oval 56"/>
              <p:cNvSpPr>
                <a:spLocks noChangeArrowheads="1"/>
              </p:cNvSpPr>
              <p:nvPr/>
            </p:nvSpPr>
            <p:spPr bwMode="gray">
              <a:xfrm>
                <a:off x="1575" y="2678"/>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79" name="Group 57"/>
            <p:cNvGrpSpPr>
              <a:grpSpLocks/>
            </p:cNvGrpSpPr>
            <p:nvPr/>
          </p:nvGrpSpPr>
          <p:grpSpPr bwMode="auto">
            <a:xfrm>
              <a:off x="7533355" y="5405490"/>
              <a:ext cx="292100" cy="274637"/>
              <a:chOff x="2109" y="3612"/>
              <a:chExt cx="184" cy="173"/>
            </a:xfrm>
          </p:grpSpPr>
          <p:sp>
            <p:nvSpPr>
              <p:cNvPr id="80" name="Oval 58"/>
              <p:cNvSpPr>
                <a:spLocks noChangeArrowheads="1"/>
              </p:cNvSpPr>
              <p:nvPr/>
            </p:nvSpPr>
            <p:spPr bwMode="gray">
              <a:xfrm>
                <a:off x="2109" y="3612"/>
                <a:ext cx="184" cy="173"/>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81" name="Oval 59"/>
              <p:cNvSpPr>
                <a:spLocks noChangeArrowheads="1"/>
              </p:cNvSpPr>
              <p:nvPr/>
            </p:nvSpPr>
            <p:spPr bwMode="gray">
              <a:xfrm>
                <a:off x="2119" y="3631"/>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82" name="Group 60"/>
            <p:cNvGrpSpPr>
              <a:grpSpLocks/>
            </p:cNvGrpSpPr>
            <p:nvPr/>
          </p:nvGrpSpPr>
          <p:grpSpPr bwMode="auto">
            <a:xfrm>
              <a:off x="5959859" y="3612527"/>
              <a:ext cx="295275" cy="276225"/>
              <a:chOff x="3470" y="1706"/>
              <a:chExt cx="227" cy="227"/>
            </a:xfrm>
          </p:grpSpPr>
          <p:sp>
            <p:nvSpPr>
              <p:cNvPr id="83" name="Oval 61"/>
              <p:cNvSpPr>
                <a:spLocks noChangeArrowheads="1"/>
              </p:cNvSpPr>
              <p:nvPr/>
            </p:nvSpPr>
            <p:spPr bwMode="gray">
              <a:xfrm>
                <a:off x="3470" y="1706"/>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84" name="Oval 62"/>
              <p:cNvSpPr>
                <a:spLocks noChangeArrowheads="1"/>
              </p:cNvSpPr>
              <p:nvPr/>
            </p:nvSpPr>
            <p:spPr bwMode="gray">
              <a:xfrm>
                <a:off x="3480" y="1725"/>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85" name="Group 63"/>
            <p:cNvGrpSpPr>
              <a:grpSpLocks/>
            </p:cNvGrpSpPr>
            <p:nvPr/>
          </p:nvGrpSpPr>
          <p:grpSpPr bwMode="auto">
            <a:xfrm>
              <a:off x="7487223" y="3926703"/>
              <a:ext cx="292608" cy="274320"/>
              <a:chOff x="3923" y="2659"/>
              <a:chExt cx="227" cy="227"/>
            </a:xfrm>
          </p:grpSpPr>
          <p:sp>
            <p:nvSpPr>
              <p:cNvPr id="86" name="Oval 64"/>
              <p:cNvSpPr>
                <a:spLocks noChangeArrowheads="1"/>
              </p:cNvSpPr>
              <p:nvPr/>
            </p:nvSpPr>
            <p:spPr bwMode="gray">
              <a:xfrm>
                <a:off x="3923" y="2659"/>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87" name="Oval 65"/>
              <p:cNvSpPr>
                <a:spLocks noChangeArrowheads="1"/>
              </p:cNvSpPr>
              <p:nvPr/>
            </p:nvSpPr>
            <p:spPr bwMode="gray">
              <a:xfrm>
                <a:off x="3933" y="2678"/>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88" name="Group 66"/>
            <p:cNvGrpSpPr>
              <a:grpSpLocks/>
            </p:cNvGrpSpPr>
            <p:nvPr/>
          </p:nvGrpSpPr>
          <p:grpSpPr bwMode="auto">
            <a:xfrm>
              <a:off x="7765258" y="4660058"/>
              <a:ext cx="292100" cy="274637"/>
              <a:chOff x="3515" y="3521"/>
              <a:chExt cx="184" cy="173"/>
            </a:xfrm>
          </p:grpSpPr>
          <p:sp>
            <p:nvSpPr>
              <p:cNvPr id="89" name="Oval 67"/>
              <p:cNvSpPr>
                <a:spLocks noChangeArrowheads="1"/>
              </p:cNvSpPr>
              <p:nvPr/>
            </p:nvSpPr>
            <p:spPr bwMode="gray">
              <a:xfrm>
                <a:off x="3515" y="3521"/>
                <a:ext cx="184" cy="173"/>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90" name="Oval 68"/>
              <p:cNvSpPr>
                <a:spLocks noChangeArrowheads="1"/>
              </p:cNvSpPr>
              <p:nvPr/>
            </p:nvSpPr>
            <p:spPr bwMode="gray">
              <a:xfrm>
                <a:off x="3525" y="3540"/>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sp>
          <p:nvSpPr>
            <p:cNvPr id="91" name="Oval 69"/>
            <p:cNvSpPr>
              <a:spLocks noChangeArrowheads="1"/>
            </p:cNvSpPr>
            <p:nvPr/>
          </p:nvSpPr>
          <p:spPr bwMode="gray">
            <a:xfrm>
              <a:off x="6165812" y="4296773"/>
              <a:ext cx="1108074" cy="1183519"/>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sp>
          <p:nvSpPr>
            <p:cNvPr id="92" name="Oval 70"/>
            <p:cNvSpPr>
              <a:spLocks noChangeArrowheads="1"/>
            </p:cNvSpPr>
            <p:nvPr/>
          </p:nvSpPr>
          <p:spPr bwMode="gray">
            <a:xfrm>
              <a:off x="6170573" y="4320585"/>
              <a:ext cx="1108075" cy="1183519"/>
            </a:xfrm>
            <a:prstGeom prst="ellipse">
              <a:avLst/>
            </a:prstGeom>
            <a:gradFill rotWithShape="1">
              <a:gsLst>
                <a:gs pos="0">
                  <a:schemeClr val="hlink">
                    <a:alpha val="32001"/>
                  </a:schemeClr>
                </a:gs>
                <a:gs pos="100000">
                  <a:schemeClr val="hlink">
                    <a:gamma/>
                    <a:shade val="46275"/>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sp>
          <p:nvSpPr>
            <p:cNvPr id="93" name="Oval 71"/>
            <p:cNvSpPr>
              <a:spLocks noChangeArrowheads="1"/>
            </p:cNvSpPr>
            <p:nvPr/>
          </p:nvSpPr>
          <p:spPr bwMode="gray">
            <a:xfrm>
              <a:off x="6279127" y="4337931"/>
              <a:ext cx="963346" cy="1028937"/>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sp>
          <p:nvSpPr>
            <p:cNvPr id="94" name="Oval 72"/>
            <p:cNvSpPr>
              <a:spLocks noChangeArrowheads="1"/>
            </p:cNvSpPr>
            <p:nvPr/>
          </p:nvSpPr>
          <p:spPr bwMode="gray">
            <a:xfrm>
              <a:off x="6165813" y="4310944"/>
              <a:ext cx="1059198" cy="1169348"/>
            </a:xfrm>
            <a:prstGeom prst="ellipse">
              <a:avLst/>
            </a:prstGeom>
            <a:gradFill rotWithShape="1">
              <a:gsLst>
                <a:gs pos="0">
                  <a:schemeClr val="hlink">
                    <a:gamma/>
                    <a:shade val="63529"/>
                    <a:invGamma/>
                  </a:schemeClr>
                </a:gs>
                <a:gs pos="100000">
                  <a:schemeClr val="hlink">
                    <a:alpha val="0"/>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grpSp>
          <p:nvGrpSpPr>
            <p:cNvPr id="95" name="Group 85"/>
            <p:cNvGrpSpPr>
              <a:grpSpLocks/>
            </p:cNvGrpSpPr>
            <p:nvPr/>
          </p:nvGrpSpPr>
          <p:grpSpPr bwMode="auto">
            <a:xfrm>
              <a:off x="6229310" y="4434544"/>
              <a:ext cx="990600" cy="932323"/>
              <a:chOff x="2416" y="1750"/>
              <a:chExt cx="959" cy="959"/>
            </a:xfrm>
          </p:grpSpPr>
          <p:sp>
            <p:nvSpPr>
              <p:cNvPr id="96" name="Oval 73"/>
              <p:cNvSpPr>
                <a:spLocks noChangeArrowheads="1"/>
              </p:cNvSpPr>
              <p:nvPr/>
            </p:nvSpPr>
            <p:spPr bwMode="gray">
              <a:xfrm>
                <a:off x="2416" y="1750"/>
                <a:ext cx="959" cy="959"/>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p>
            </p:txBody>
          </p:sp>
          <p:sp>
            <p:nvSpPr>
              <p:cNvPr id="97" name="Oval 74"/>
              <p:cNvSpPr>
                <a:spLocks noChangeArrowheads="1"/>
              </p:cNvSpPr>
              <p:nvPr/>
            </p:nvSpPr>
            <p:spPr bwMode="gray">
              <a:xfrm>
                <a:off x="2430" y="1762"/>
                <a:ext cx="927" cy="928"/>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98" name="Oval 75"/>
              <p:cNvSpPr>
                <a:spLocks noChangeArrowheads="1"/>
              </p:cNvSpPr>
              <p:nvPr/>
            </p:nvSpPr>
            <p:spPr bwMode="gray">
              <a:xfrm>
                <a:off x="2441" y="1768"/>
                <a:ext cx="906" cy="904"/>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99" name="Oval 76"/>
              <p:cNvSpPr>
                <a:spLocks noChangeArrowheads="1"/>
              </p:cNvSpPr>
              <p:nvPr/>
            </p:nvSpPr>
            <p:spPr bwMode="gray">
              <a:xfrm>
                <a:off x="2451" y="1777"/>
                <a:ext cx="861" cy="845"/>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100" name="Oval 77"/>
              <p:cNvSpPr>
                <a:spLocks noChangeArrowheads="1"/>
              </p:cNvSpPr>
              <p:nvPr/>
            </p:nvSpPr>
            <p:spPr bwMode="gray">
              <a:xfrm>
                <a:off x="2502" y="1800"/>
                <a:ext cx="765" cy="687"/>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grpSp>
        <p:sp>
          <p:nvSpPr>
            <p:cNvPr id="101" name="Text Box 78"/>
            <p:cNvSpPr txBox="1">
              <a:spLocks noChangeArrowheads="1"/>
            </p:cNvSpPr>
            <p:nvPr/>
          </p:nvSpPr>
          <p:spPr bwMode="gray">
            <a:xfrm>
              <a:off x="6279795" y="4648086"/>
              <a:ext cx="86690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1400" b="1" dirty="0" smtClean="0">
                  <a:solidFill>
                    <a:srgbClr val="000000"/>
                  </a:solidFill>
                  <a:latin typeface="Times New Roman" pitchFamily="18" charset="0"/>
                  <a:cs typeface="Times New Roman" pitchFamily="18" charset="0"/>
                </a:rPr>
                <a:t>TRUNG CẤP</a:t>
              </a:r>
              <a:endParaRPr lang="en-US" sz="1400" b="1" dirty="0">
                <a:solidFill>
                  <a:srgbClr val="000000"/>
                </a:solidFill>
                <a:latin typeface="Times New Roman" pitchFamily="18" charset="0"/>
                <a:cs typeface="Times New Roman" pitchFamily="18" charset="0"/>
              </a:endParaRPr>
            </a:p>
          </p:txBody>
        </p:sp>
        <p:grpSp>
          <p:nvGrpSpPr>
            <p:cNvPr id="106" name="Group 60"/>
            <p:cNvGrpSpPr>
              <a:grpSpLocks/>
            </p:cNvGrpSpPr>
            <p:nvPr/>
          </p:nvGrpSpPr>
          <p:grpSpPr bwMode="auto">
            <a:xfrm>
              <a:off x="6719849" y="3478877"/>
              <a:ext cx="295275" cy="276225"/>
              <a:chOff x="3470" y="1706"/>
              <a:chExt cx="227" cy="227"/>
            </a:xfrm>
          </p:grpSpPr>
          <p:sp>
            <p:nvSpPr>
              <p:cNvPr id="107" name="Oval 61"/>
              <p:cNvSpPr>
                <a:spLocks noChangeArrowheads="1"/>
              </p:cNvSpPr>
              <p:nvPr/>
            </p:nvSpPr>
            <p:spPr bwMode="gray">
              <a:xfrm>
                <a:off x="3470" y="1706"/>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108" name="Oval 62"/>
              <p:cNvSpPr>
                <a:spLocks noChangeArrowheads="1"/>
              </p:cNvSpPr>
              <p:nvPr/>
            </p:nvSpPr>
            <p:spPr bwMode="gray">
              <a:xfrm>
                <a:off x="3480" y="1725"/>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109" name="Group 54"/>
            <p:cNvGrpSpPr>
              <a:grpSpLocks/>
            </p:cNvGrpSpPr>
            <p:nvPr/>
          </p:nvGrpSpPr>
          <p:grpSpPr bwMode="auto">
            <a:xfrm>
              <a:off x="5898882" y="5687995"/>
              <a:ext cx="298388" cy="302562"/>
              <a:chOff x="1565" y="2659"/>
              <a:chExt cx="227" cy="227"/>
            </a:xfrm>
          </p:grpSpPr>
          <p:sp>
            <p:nvSpPr>
              <p:cNvPr id="110" name="Oval 55"/>
              <p:cNvSpPr>
                <a:spLocks noChangeArrowheads="1"/>
              </p:cNvSpPr>
              <p:nvPr/>
            </p:nvSpPr>
            <p:spPr bwMode="gray">
              <a:xfrm>
                <a:off x="1565" y="2659"/>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111" name="Oval 56"/>
              <p:cNvSpPr>
                <a:spLocks noChangeArrowheads="1"/>
              </p:cNvSpPr>
              <p:nvPr/>
            </p:nvSpPr>
            <p:spPr bwMode="gray">
              <a:xfrm>
                <a:off x="1575" y="2678"/>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112" name="Group 54"/>
            <p:cNvGrpSpPr>
              <a:grpSpLocks/>
            </p:cNvGrpSpPr>
            <p:nvPr/>
          </p:nvGrpSpPr>
          <p:grpSpPr bwMode="auto">
            <a:xfrm>
              <a:off x="6758732" y="5894463"/>
              <a:ext cx="298388" cy="302562"/>
              <a:chOff x="1565" y="2659"/>
              <a:chExt cx="227" cy="227"/>
            </a:xfrm>
          </p:grpSpPr>
          <p:sp>
            <p:nvSpPr>
              <p:cNvPr id="113" name="Oval 55"/>
              <p:cNvSpPr>
                <a:spLocks noChangeArrowheads="1"/>
              </p:cNvSpPr>
              <p:nvPr/>
            </p:nvSpPr>
            <p:spPr bwMode="gray">
              <a:xfrm>
                <a:off x="1565" y="2659"/>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114" name="Oval 56"/>
              <p:cNvSpPr>
                <a:spLocks noChangeArrowheads="1"/>
              </p:cNvSpPr>
              <p:nvPr/>
            </p:nvSpPr>
            <p:spPr bwMode="gray">
              <a:xfrm>
                <a:off x="1575" y="2678"/>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sp>
          <p:nvSpPr>
            <p:cNvPr id="115" name="AutoShape 46"/>
            <p:cNvSpPr>
              <a:spLocks noChangeArrowheads="1"/>
            </p:cNvSpPr>
            <p:nvPr/>
          </p:nvSpPr>
          <p:spPr bwMode="invGray">
            <a:xfrm rot="16510035">
              <a:off x="6581506" y="3921177"/>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16" name="AutoShape 46"/>
            <p:cNvSpPr>
              <a:spLocks noChangeArrowheads="1"/>
            </p:cNvSpPr>
            <p:nvPr/>
          </p:nvSpPr>
          <p:spPr bwMode="invGray">
            <a:xfrm rot="9555616">
              <a:off x="5725807" y="4968511"/>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17" name="AutoShape 47"/>
            <p:cNvSpPr>
              <a:spLocks noChangeArrowheads="1"/>
            </p:cNvSpPr>
            <p:nvPr/>
          </p:nvSpPr>
          <p:spPr bwMode="invGray">
            <a:xfrm rot="4748735">
              <a:off x="6555812" y="5517939"/>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18" name="Text Box 79"/>
            <p:cNvSpPr txBox="1">
              <a:spLocks noChangeArrowheads="1"/>
            </p:cNvSpPr>
            <p:nvPr/>
          </p:nvSpPr>
          <p:spPr bwMode="auto">
            <a:xfrm>
              <a:off x="3505201" y="4596825"/>
              <a:ext cx="8001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smtClean="0">
                  <a:solidFill>
                    <a:srgbClr val="FFFF00"/>
                  </a:solidFill>
                  <a:latin typeface="Times New Roman" pitchFamily="18" charset="0"/>
                  <a:cs typeface="Times New Roman" pitchFamily="18" charset="0"/>
                </a:rPr>
                <a:t>CN KT </a:t>
              </a:r>
              <a:r>
                <a:rPr lang="en-US" sz="1600" b="1" dirty="0" err="1" smtClean="0">
                  <a:solidFill>
                    <a:srgbClr val="FFFF00"/>
                  </a:solidFill>
                  <a:latin typeface="Times New Roman" pitchFamily="18" charset="0"/>
                  <a:cs typeface="Times New Roman" pitchFamily="18" charset="0"/>
                </a:rPr>
                <a:t>Nhiệt</a:t>
              </a:r>
              <a:endParaRPr lang="en-US" sz="1600" b="1" dirty="0">
                <a:solidFill>
                  <a:srgbClr val="FFFF00"/>
                </a:solidFill>
                <a:latin typeface="Times New Roman" pitchFamily="18" charset="0"/>
                <a:cs typeface="Times New Roman" pitchFamily="18" charset="0"/>
              </a:endParaRPr>
            </a:p>
          </p:txBody>
        </p:sp>
        <p:sp>
          <p:nvSpPr>
            <p:cNvPr id="119" name="Text Box 79"/>
            <p:cNvSpPr txBox="1">
              <a:spLocks noChangeArrowheads="1"/>
            </p:cNvSpPr>
            <p:nvPr/>
          </p:nvSpPr>
          <p:spPr bwMode="auto">
            <a:xfrm>
              <a:off x="3048000" y="5816025"/>
              <a:ext cx="99999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smtClean="0">
                  <a:solidFill>
                    <a:srgbClr val="FFFF00"/>
                  </a:solidFill>
                  <a:latin typeface="Times New Roman" pitchFamily="18" charset="0"/>
                  <a:cs typeface="Times New Roman" pitchFamily="18" charset="0"/>
                </a:rPr>
                <a:t>CN KT </a:t>
              </a:r>
              <a:r>
                <a:rPr lang="vi-VN" sz="1600" b="1" dirty="0" smtClean="0">
                  <a:solidFill>
                    <a:srgbClr val="FFFF00"/>
                  </a:solidFill>
                  <a:latin typeface="Times New Roman" pitchFamily="18" charset="0"/>
                  <a:cs typeface="Times New Roman" pitchFamily="18" charset="0"/>
                </a:rPr>
                <a:t>Cơ khí</a:t>
              </a:r>
              <a:endParaRPr lang="en-US" sz="1600" b="1" dirty="0">
                <a:solidFill>
                  <a:srgbClr val="FFFF00"/>
                </a:solidFill>
                <a:latin typeface="Times New Roman" pitchFamily="18" charset="0"/>
                <a:cs typeface="Times New Roman" pitchFamily="18" charset="0"/>
              </a:endParaRPr>
            </a:p>
          </p:txBody>
        </p:sp>
        <p:sp>
          <p:nvSpPr>
            <p:cNvPr id="123" name="Text Box 79"/>
            <p:cNvSpPr txBox="1">
              <a:spLocks noChangeArrowheads="1"/>
            </p:cNvSpPr>
            <p:nvPr/>
          </p:nvSpPr>
          <p:spPr bwMode="auto">
            <a:xfrm>
              <a:off x="4641516" y="4919329"/>
              <a:ext cx="8001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smtClean="0">
                  <a:solidFill>
                    <a:srgbClr val="FFC000"/>
                  </a:solidFill>
                  <a:latin typeface="Times New Roman" pitchFamily="18" charset="0"/>
                  <a:cs typeface="Times New Roman" pitchFamily="18" charset="0"/>
                </a:rPr>
                <a:t>CN KT </a:t>
              </a:r>
              <a:r>
                <a:rPr lang="en-US" sz="1600" b="1" dirty="0" err="1" smtClean="0">
                  <a:solidFill>
                    <a:srgbClr val="FFC000"/>
                  </a:solidFill>
                  <a:latin typeface="Times New Roman" pitchFamily="18" charset="0"/>
                  <a:cs typeface="Times New Roman" pitchFamily="18" charset="0"/>
                </a:rPr>
                <a:t>Nhiệt</a:t>
              </a:r>
              <a:endParaRPr lang="en-US" sz="1600" b="1" dirty="0">
                <a:solidFill>
                  <a:srgbClr val="FFC000"/>
                </a:solidFill>
                <a:latin typeface="Times New Roman" pitchFamily="18" charset="0"/>
                <a:cs typeface="Times New Roman" pitchFamily="18" charset="0"/>
              </a:endParaRPr>
            </a:p>
          </p:txBody>
        </p:sp>
        <p:sp>
          <p:nvSpPr>
            <p:cNvPr id="124" name="Text Box 79"/>
            <p:cNvSpPr txBox="1">
              <a:spLocks noChangeArrowheads="1"/>
            </p:cNvSpPr>
            <p:nvPr/>
          </p:nvSpPr>
          <p:spPr bwMode="auto">
            <a:xfrm>
              <a:off x="4668802" y="4041514"/>
              <a:ext cx="8001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err="1" smtClean="0">
                  <a:solidFill>
                    <a:srgbClr val="FFC000"/>
                  </a:solidFill>
                  <a:latin typeface="Times New Roman" pitchFamily="18" charset="0"/>
                  <a:cs typeface="Times New Roman" pitchFamily="18" charset="0"/>
                </a:rPr>
                <a:t>Điện</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tử</a:t>
              </a:r>
              <a:r>
                <a:rPr lang="en-US" sz="1600" b="1" dirty="0" smtClean="0">
                  <a:solidFill>
                    <a:srgbClr val="FFC000"/>
                  </a:solidFill>
                  <a:latin typeface="Times New Roman" pitchFamily="18" charset="0"/>
                  <a:cs typeface="Times New Roman" pitchFamily="18" charset="0"/>
                </a:rPr>
                <a:t> CN</a:t>
              </a:r>
              <a:endParaRPr lang="en-US" sz="1600" b="1" dirty="0">
                <a:solidFill>
                  <a:srgbClr val="FFC000"/>
                </a:solidFill>
                <a:latin typeface="Times New Roman" pitchFamily="18" charset="0"/>
                <a:cs typeface="Times New Roman" pitchFamily="18" charset="0"/>
              </a:endParaRPr>
            </a:p>
          </p:txBody>
        </p:sp>
        <p:sp>
          <p:nvSpPr>
            <p:cNvPr id="125" name="Text Box 79"/>
            <p:cNvSpPr txBox="1">
              <a:spLocks noChangeArrowheads="1"/>
            </p:cNvSpPr>
            <p:nvPr/>
          </p:nvSpPr>
          <p:spPr bwMode="auto">
            <a:xfrm>
              <a:off x="4953000" y="3304752"/>
              <a:ext cx="95902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smtClean="0">
                  <a:solidFill>
                    <a:srgbClr val="FFC000"/>
                  </a:solidFill>
                  <a:latin typeface="Times New Roman" pitchFamily="18" charset="0"/>
                  <a:cs typeface="Times New Roman" pitchFamily="18" charset="0"/>
                </a:rPr>
                <a:t>CN May - TT</a:t>
              </a:r>
              <a:endParaRPr lang="en-US" sz="1600" b="1" dirty="0">
                <a:solidFill>
                  <a:srgbClr val="FFC000"/>
                </a:solidFill>
                <a:latin typeface="Times New Roman" pitchFamily="18" charset="0"/>
                <a:cs typeface="Times New Roman" pitchFamily="18" charset="0"/>
              </a:endParaRPr>
            </a:p>
          </p:txBody>
        </p:sp>
        <p:sp>
          <p:nvSpPr>
            <p:cNvPr id="126" name="Text Box 79"/>
            <p:cNvSpPr txBox="1">
              <a:spLocks noChangeArrowheads="1"/>
            </p:cNvSpPr>
            <p:nvPr/>
          </p:nvSpPr>
          <p:spPr bwMode="auto">
            <a:xfrm>
              <a:off x="7025354" y="3003618"/>
              <a:ext cx="120424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err="1" smtClean="0">
                  <a:solidFill>
                    <a:srgbClr val="FFC000"/>
                  </a:solidFill>
                  <a:latin typeface="Times New Roman" pitchFamily="18" charset="0"/>
                  <a:cs typeface="Times New Roman" pitchFamily="18" charset="0"/>
                </a:rPr>
                <a:t>Bảo</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trì</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và</a:t>
              </a:r>
              <a:r>
                <a:rPr lang="en-US" sz="1600" b="1" dirty="0" smtClean="0">
                  <a:solidFill>
                    <a:srgbClr val="FFC000"/>
                  </a:solidFill>
                  <a:latin typeface="Times New Roman" pitchFamily="18" charset="0"/>
                  <a:cs typeface="Times New Roman" pitchFamily="18" charset="0"/>
                </a:rPr>
                <a:t> SC Ô </a:t>
              </a:r>
              <a:r>
                <a:rPr lang="en-US" sz="1600" b="1" dirty="0" err="1" smtClean="0">
                  <a:solidFill>
                    <a:srgbClr val="FFC000"/>
                  </a:solidFill>
                  <a:latin typeface="Times New Roman" pitchFamily="18" charset="0"/>
                  <a:cs typeface="Times New Roman" pitchFamily="18" charset="0"/>
                </a:rPr>
                <a:t>tô</a:t>
              </a:r>
              <a:endParaRPr lang="en-US" sz="1600" b="1" dirty="0">
                <a:solidFill>
                  <a:srgbClr val="FFC000"/>
                </a:solidFill>
                <a:latin typeface="Times New Roman" pitchFamily="18" charset="0"/>
                <a:cs typeface="Times New Roman" pitchFamily="18" charset="0"/>
              </a:endParaRPr>
            </a:p>
          </p:txBody>
        </p:sp>
        <p:sp>
          <p:nvSpPr>
            <p:cNvPr id="127" name="Text Box 79"/>
            <p:cNvSpPr txBox="1">
              <a:spLocks noChangeArrowheads="1"/>
            </p:cNvSpPr>
            <p:nvPr/>
          </p:nvSpPr>
          <p:spPr bwMode="auto">
            <a:xfrm>
              <a:off x="7829550" y="3588393"/>
              <a:ext cx="8001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err="1" smtClean="0">
                  <a:solidFill>
                    <a:srgbClr val="FFC000"/>
                  </a:solidFill>
                  <a:latin typeface="Times New Roman" pitchFamily="18" charset="0"/>
                  <a:cs typeface="Times New Roman" pitchFamily="18" charset="0"/>
                </a:rPr>
                <a:t>Lập</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trình</a:t>
              </a:r>
              <a:endParaRPr lang="en-US" sz="1600" b="1" dirty="0">
                <a:solidFill>
                  <a:srgbClr val="FFC000"/>
                </a:solidFill>
                <a:latin typeface="Times New Roman" pitchFamily="18" charset="0"/>
                <a:cs typeface="Times New Roman" pitchFamily="18" charset="0"/>
              </a:endParaRPr>
            </a:p>
          </p:txBody>
        </p:sp>
        <p:sp>
          <p:nvSpPr>
            <p:cNvPr id="129" name="Text Box 79"/>
            <p:cNvSpPr txBox="1">
              <a:spLocks noChangeArrowheads="1"/>
            </p:cNvSpPr>
            <p:nvPr/>
          </p:nvSpPr>
          <p:spPr bwMode="auto">
            <a:xfrm>
              <a:off x="7829550" y="5388567"/>
              <a:ext cx="8001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err="1" smtClean="0">
                  <a:solidFill>
                    <a:srgbClr val="FFC000"/>
                  </a:solidFill>
                  <a:latin typeface="Times New Roman" pitchFamily="18" charset="0"/>
                  <a:cs typeface="Times New Roman" pitchFamily="18" charset="0"/>
                </a:rPr>
                <a:t>Cơ</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khí</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chế</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tạo</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Phay</a:t>
              </a:r>
              <a:endParaRPr lang="en-US" sz="1600" b="1" dirty="0">
                <a:solidFill>
                  <a:srgbClr val="FFC000"/>
                </a:solidFill>
                <a:latin typeface="Times New Roman" pitchFamily="18" charset="0"/>
                <a:cs typeface="Times New Roman" pitchFamily="18" charset="0"/>
              </a:endParaRPr>
            </a:p>
          </p:txBody>
        </p:sp>
        <p:sp>
          <p:nvSpPr>
            <p:cNvPr id="130" name="Text Box 79"/>
            <p:cNvSpPr txBox="1">
              <a:spLocks noChangeArrowheads="1"/>
            </p:cNvSpPr>
            <p:nvPr/>
          </p:nvSpPr>
          <p:spPr bwMode="auto">
            <a:xfrm>
              <a:off x="6881764" y="6197025"/>
              <a:ext cx="1175593"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err="1" smtClean="0">
                  <a:solidFill>
                    <a:srgbClr val="FFC000"/>
                  </a:solidFill>
                  <a:latin typeface="Times New Roman" pitchFamily="18" charset="0"/>
                  <a:cs typeface="Times New Roman" pitchFamily="18" charset="0"/>
                </a:rPr>
                <a:t>Điện</a:t>
              </a:r>
              <a:r>
                <a:rPr lang="en-US" sz="1600" b="1" dirty="0" smtClean="0">
                  <a:solidFill>
                    <a:srgbClr val="FFC000"/>
                  </a:solidFill>
                  <a:latin typeface="Times New Roman" pitchFamily="18" charset="0"/>
                  <a:cs typeface="Times New Roman" pitchFamily="18" charset="0"/>
                </a:rPr>
                <a:t> CN </a:t>
              </a:r>
              <a:r>
                <a:rPr lang="en-US" sz="1600" b="1" dirty="0" err="1" smtClean="0">
                  <a:solidFill>
                    <a:srgbClr val="FFC000"/>
                  </a:solidFill>
                  <a:latin typeface="Times New Roman" pitchFamily="18" charset="0"/>
                  <a:cs typeface="Times New Roman" pitchFamily="18" charset="0"/>
                </a:rPr>
                <a:t>và</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Dân</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dụng</a:t>
              </a:r>
              <a:endParaRPr lang="en-US" sz="1600" b="1" dirty="0">
                <a:solidFill>
                  <a:srgbClr val="FFC000"/>
                </a:solidFill>
                <a:latin typeface="Times New Roman" pitchFamily="18" charset="0"/>
                <a:cs typeface="Times New Roman" pitchFamily="18" charset="0"/>
              </a:endParaRPr>
            </a:p>
          </p:txBody>
        </p:sp>
        <p:sp>
          <p:nvSpPr>
            <p:cNvPr id="131" name="Text Box 79"/>
            <p:cNvSpPr txBox="1">
              <a:spLocks noChangeArrowheads="1"/>
            </p:cNvSpPr>
            <p:nvPr/>
          </p:nvSpPr>
          <p:spPr bwMode="auto">
            <a:xfrm>
              <a:off x="5068852" y="5990557"/>
              <a:ext cx="1160458"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err="1" smtClean="0">
                  <a:solidFill>
                    <a:srgbClr val="FFC000"/>
                  </a:solidFill>
                  <a:latin typeface="Times New Roman" pitchFamily="18" charset="0"/>
                  <a:cs typeface="Times New Roman" pitchFamily="18" charset="0"/>
                </a:rPr>
                <a:t>Cơ</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khí</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chế</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tạo</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Tiện</a:t>
              </a:r>
              <a:endParaRPr lang="en-US" sz="1600" b="1" dirty="0">
                <a:solidFill>
                  <a:srgbClr val="FFC000"/>
                </a:solidFill>
                <a:latin typeface="Times New Roman" pitchFamily="18" charset="0"/>
                <a:cs typeface="Times New Roman" pitchFamily="18" charset="0"/>
              </a:endParaRPr>
            </a:p>
          </p:txBody>
        </p:sp>
      </p:grpSp>
    </p:spTree>
    <p:extLst>
      <p:ext uri="{BB962C8B-B14F-4D97-AF65-F5344CB8AC3E}">
        <p14:creationId xmlns:p14="http://schemas.microsoft.com/office/powerpoint/2010/main" val="400430689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r>
              <a:rPr lang="en-US" sz="3200" dirty="0" smtClean="0">
                <a:latin typeface="Times New Roman" pitchFamily="18" charset="0"/>
                <a:cs typeface="Times New Roman" pitchFamily="18" charset="0"/>
              </a:rPr>
              <a:t>TUYỂN SINH VÀ QUY MÔ ĐÀO TẠO</a:t>
            </a:r>
            <a:endParaRPr lang="en-US" sz="1800" dirty="0">
              <a:latin typeface="Times New Roman" pitchFamily="18" charset="0"/>
              <a:cs typeface="Times New Roman" pitchFamily="18" charset="0"/>
            </a:endParaRPr>
          </a:p>
        </p:txBody>
      </p:sp>
      <p:graphicFrame>
        <p:nvGraphicFramePr>
          <p:cNvPr id="2" name="Chart 1"/>
          <p:cNvGraphicFramePr/>
          <p:nvPr>
            <p:extLst>
              <p:ext uri="{D42A27DB-BD31-4B8C-83A1-F6EECF244321}">
                <p14:modId xmlns:p14="http://schemas.microsoft.com/office/powerpoint/2010/main" val="3482789238"/>
              </p:ext>
            </p:extLst>
          </p:nvPr>
        </p:nvGraphicFramePr>
        <p:xfrm>
          <a:off x="0" y="838200"/>
          <a:ext cx="9144000" cy="60198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1912650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152400" y="274638"/>
            <a:ext cx="8839200" cy="563562"/>
          </a:xfrm>
        </p:spPr>
        <p:txBody>
          <a:bodyPr/>
          <a:lstStyle/>
          <a:p>
            <a:r>
              <a:rPr lang="en-US" sz="2800" dirty="0" smtClean="0">
                <a:latin typeface="Times New Roman" pitchFamily="18" charset="0"/>
                <a:cs typeface="Times New Roman" pitchFamily="18" charset="0"/>
              </a:rPr>
              <a:t>THỰC TRẠNG TUYỂN </a:t>
            </a:r>
            <a:r>
              <a:rPr lang="en-US" sz="2800" dirty="0">
                <a:latin typeface="Times New Roman" pitchFamily="18" charset="0"/>
                <a:cs typeface="Times New Roman" pitchFamily="18" charset="0"/>
              </a:rPr>
              <a:t>SINH VÀ QUY MÔ ĐÀO TẠO</a:t>
            </a:r>
          </a:p>
        </p:txBody>
      </p:sp>
      <p:graphicFrame>
        <p:nvGraphicFramePr>
          <p:cNvPr id="2" name="Chart 1"/>
          <p:cNvGraphicFramePr/>
          <p:nvPr>
            <p:extLst>
              <p:ext uri="{D42A27DB-BD31-4B8C-83A1-F6EECF244321}">
                <p14:modId xmlns:p14="http://schemas.microsoft.com/office/powerpoint/2010/main" val="2480946510"/>
              </p:ext>
            </p:extLst>
          </p:nvPr>
        </p:nvGraphicFramePr>
        <p:xfrm>
          <a:off x="228600" y="838200"/>
          <a:ext cx="8763000" cy="58674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8828819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6"/>
          <p:cNvSpPr txBox="1">
            <a:spLocks noChangeArrowheads="1"/>
          </p:cNvSpPr>
          <p:nvPr/>
        </p:nvSpPr>
        <p:spPr bwMode="auto">
          <a:xfrm>
            <a:off x="152400" y="923780"/>
            <a:ext cx="8686800" cy="57056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tx2"/>
              </a:buClr>
              <a:buSzPct val="115000"/>
              <a:buFont typeface="Wingdings" pitchFamily="2" charset="2"/>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400050" lvl="1" indent="0" algn="just">
              <a:buNone/>
            </a:pPr>
            <a:r>
              <a:rPr lang="vi-VN" b="1" dirty="0" smtClean="0">
                <a:latin typeface="Times New Roman" pitchFamily="18" charset="0"/>
                <a:cs typeface="Times New Roman" pitchFamily="18" charset="0"/>
              </a:rPr>
              <a:t>-</a:t>
            </a:r>
            <a:r>
              <a:rPr lang="en-US" b="1" dirty="0" smtClean="0">
                <a:latin typeface="Times New Roman" pitchFamily="18" charset="0"/>
                <a:cs typeface="Times New Roman" pitchFamily="18" charset="0"/>
              </a:rPr>
              <a:t> </a:t>
            </a:r>
            <a:r>
              <a:rPr lang="vi-VN" dirty="0" smtClean="0">
                <a:latin typeface="Times New Roman" pitchFamily="18" charset="0"/>
                <a:cs typeface="Times New Roman" pitchFamily="18" charset="0"/>
              </a:rPr>
              <a:t>Tuyển sinh</a:t>
            </a:r>
            <a:r>
              <a:rPr lang="en-US" dirty="0" smtClean="0">
                <a:latin typeface="Times New Roman" pitchFamily="18" charset="0"/>
                <a:cs typeface="Times New Roman" pitchFamily="18" charset="0"/>
              </a:rPr>
              <a:t> </a:t>
            </a:r>
            <a:r>
              <a:rPr lang="vi-VN" dirty="0" smtClean="0">
                <a:latin typeface="Times New Roman" pitchFamily="18" charset="0"/>
                <a:cs typeface="Times New Roman" pitchFamily="18" charset="0"/>
              </a:rPr>
              <a:t>và quy mô đào tạo ngày càng giảm.</a:t>
            </a:r>
            <a:endParaRPr lang="en-US" dirty="0" smtClean="0">
              <a:latin typeface="Times New Roman" pitchFamily="18" charset="0"/>
              <a:cs typeface="Times New Roman" pitchFamily="18" charset="0"/>
            </a:endParaRPr>
          </a:p>
          <a:p>
            <a:pPr marL="400050" lvl="1" indent="0" algn="just">
              <a:buNone/>
            </a:pPr>
            <a:r>
              <a:rPr lang="vi-VN"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 </a:t>
            </a:r>
            <a:r>
              <a:rPr lang="vi-VN" dirty="0" smtClean="0">
                <a:latin typeface="Times New Roman" pitchFamily="18" charset="0"/>
                <a:cs typeface="Times New Roman" pitchFamily="18" charset="0"/>
              </a:rPr>
              <a:t>Chất lượng đào tạo của </a:t>
            </a:r>
            <a:r>
              <a:rPr lang="en-US" dirty="0" smtClean="0">
                <a:latin typeface="Times New Roman" pitchFamily="18" charset="0"/>
                <a:cs typeface="Times New Roman" pitchFamily="18" charset="0"/>
              </a:rPr>
              <a:t>HS SV</a:t>
            </a:r>
            <a:r>
              <a:rPr lang="vi-VN" dirty="0" smtClean="0">
                <a:latin typeface="Times New Roman" pitchFamily="18" charset="0"/>
                <a:cs typeface="Times New Roman" pitchFamily="18" charset="0"/>
              </a:rPr>
              <a:t> không phát triển.</a:t>
            </a:r>
            <a:endParaRPr lang="en-US" dirty="0" smtClean="0">
              <a:latin typeface="Times New Roman" pitchFamily="18" charset="0"/>
              <a:cs typeface="Times New Roman" pitchFamily="18" charset="0"/>
            </a:endParaRPr>
          </a:p>
          <a:p>
            <a:pPr marL="400050" lvl="1" indent="0" algn="just">
              <a:buNone/>
            </a:pPr>
            <a:r>
              <a:rPr lang="vi-VN"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 </a:t>
            </a:r>
            <a:r>
              <a:rPr lang="vi-VN" dirty="0" smtClean="0">
                <a:latin typeface="Times New Roman" pitchFamily="18" charset="0"/>
                <a:cs typeface="Times New Roman" pitchFamily="18" charset="0"/>
              </a:rPr>
              <a:t>Thương hiệu của nhà trường bị ảnh hưởng không tốt.</a:t>
            </a:r>
            <a:endParaRPr lang="en-US" dirty="0" smtClean="0">
              <a:latin typeface="Times New Roman" pitchFamily="18" charset="0"/>
              <a:cs typeface="Times New Roman" pitchFamily="18" charset="0"/>
            </a:endParaRPr>
          </a:p>
          <a:p>
            <a:pPr marL="400050" lvl="1" indent="0" algn="just">
              <a:buNone/>
            </a:pPr>
            <a:r>
              <a:rPr lang="vi-VN"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 </a:t>
            </a:r>
            <a:r>
              <a:rPr lang="vi-VN" dirty="0" smtClean="0">
                <a:latin typeface="Times New Roman" pitchFamily="18" charset="0"/>
                <a:cs typeface="Times New Roman" pitchFamily="18" charset="0"/>
              </a:rPr>
              <a:t>Chương trình đào tạo suốt 10 năm không phát triển, chỉ có các chuyên ngành đào tạo từ ngày nâng cấp thành trường C</a:t>
            </a:r>
            <a:r>
              <a:rPr lang="en-US" dirty="0" smtClean="0">
                <a:latin typeface="Times New Roman" pitchFamily="18" charset="0"/>
                <a:cs typeface="Times New Roman" pitchFamily="18" charset="0"/>
              </a:rPr>
              <a:t>Đ</a:t>
            </a:r>
            <a:r>
              <a:rPr lang="vi-VN" dirty="0" smtClean="0">
                <a:latin typeface="Times New Roman" pitchFamily="18" charset="0"/>
                <a:cs typeface="Times New Roman" pitchFamily="18" charset="0"/>
              </a:rPr>
              <a:t>K</a:t>
            </a:r>
            <a:r>
              <a:rPr lang="en-US" dirty="0" smtClean="0">
                <a:latin typeface="Times New Roman" pitchFamily="18" charset="0"/>
                <a:cs typeface="Times New Roman" pitchFamily="18" charset="0"/>
              </a:rPr>
              <a:t>T</a:t>
            </a:r>
            <a:r>
              <a:rPr lang="vi-VN" dirty="0" smtClean="0">
                <a:latin typeface="Times New Roman" pitchFamily="18" charset="0"/>
                <a:cs typeface="Times New Roman" pitchFamily="18" charset="0"/>
              </a:rPr>
              <a:t> Lý Tự Trọng </a:t>
            </a:r>
            <a:r>
              <a:rPr lang="en-US" dirty="0" smtClean="0">
                <a:latin typeface="Times New Roman" pitchFamily="18" charset="0"/>
                <a:cs typeface="Times New Roman" pitchFamily="18" charset="0"/>
              </a:rPr>
              <a:t>TP.</a:t>
            </a:r>
            <a:r>
              <a:rPr lang="vi-VN" dirty="0" smtClean="0">
                <a:latin typeface="Times New Roman" pitchFamily="18" charset="0"/>
                <a:cs typeface="Times New Roman" pitchFamily="18" charset="0"/>
              </a:rPr>
              <a:t> H</a:t>
            </a:r>
            <a:r>
              <a:rPr lang="en-US" dirty="0" smtClean="0">
                <a:latin typeface="Times New Roman" pitchFamily="18" charset="0"/>
                <a:cs typeface="Times New Roman" pitchFamily="18" charset="0"/>
              </a:rPr>
              <a:t>CM</a:t>
            </a:r>
            <a:r>
              <a:rPr lang="vi-VN"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400050" lvl="1" indent="0" algn="just">
              <a:buNone/>
            </a:pPr>
            <a:r>
              <a:rPr lang="vi-VN"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 </a:t>
            </a:r>
            <a:r>
              <a:rPr lang="vi-VN" dirty="0" smtClean="0">
                <a:latin typeface="Times New Roman" pitchFamily="18" charset="0"/>
                <a:cs typeface="Times New Roman" pitchFamily="18" charset="0"/>
              </a:rPr>
              <a:t>Không mở rộng các loại hình đào tạo</a:t>
            </a:r>
            <a:r>
              <a:rPr lang="en-US" dirty="0" smtClean="0">
                <a:latin typeface="Times New Roman" pitchFamily="18" charset="0"/>
                <a:cs typeface="Times New Roman" pitchFamily="18" charset="0"/>
              </a:rPr>
              <a:t>.</a:t>
            </a:r>
          </a:p>
          <a:p>
            <a:pPr marL="400050" lvl="1" indent="0" algn="just">
              <a:buNone/>
            </a:pPr>
            <a:r>
              <a:rPr lang="vi-VN"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 </a:t>
            </a:r>
            <a:r>
              <a:rPr lang="vi-VN" dirty="0" smtClean="0">
                <a:latin typeface="Times New Roman" pitchFamily="18" charset="0"/>
                <a:cs typeface="Times New Roman" pitchFamily="18" charset="0"/>
              </a:rPr>
              <a:t>2013-2014 mới triển khai đào tạo theo tín chỉ nhưng   chưa hoàn chỉnh và còn quá nhiều bất cập.</a:t>
            </a:r>
            <a:endParaRPr lang="en-US" dirty="0" smtClean="0">
              <a:latin typeface="Times New Roman" pitchFamily="18" charset="0"/>
              <a:cs typeface="Times New Roman" pitchFamily="18" charset="0"/>
            </a:endParaRPr>
          </a:p>
          <a:p>
            <a:pPr marL="400050" lvl="1" indent="0" algn="just">
              <a:buNone/>
            </a:pPr>
            <a:r>
              <a:rPr lang="vi-VN" b="1" dirty="0" smtClean="0">
                <a:latin typeface="Times New Roman" pitchFamily="18" charset="0"/>
                <a:cs typeface="Times New Roman" pitchFamily="18" charset="0"/>
              </a:rPr>
              <a:t>-</a:t>
            </a:r>
            <a:r>
              <a:rPr lang="en-US" b="1" dirty="0" smtClean="0">
                <a:latin typeface="Times New Roman" pitchFamily="18" charset="0"/>
                <a:cs typeface="Times New Roman" pitchFamily="18" charset="0"/>
              </a:rPr>
              <a:t> </a:t>
            </a:r>
            <a:r>
              <a:rPr lang="vi-VN" dirty="0">
                <a:latin typeface="Times New Roman" pitchFamily="18" charset="0"/>
                <a:cs typeface="Times New Roman" pitchFamily="18" charset="0"/>
              </a:rPr>
              <a:t>Chưa tin học hóa công tác quản lý đào tạo trong nhà trường, quản lý đào tạo còn lạc hậu.</a:t>
            </a:r>
            <a:endParaRPr lang="en-US" dirty="0">
              <a:latin typeface="Times New Roman" pitchFamily="18" charset="0"/>
              <a:cs typeface="Times New Roman" pitchFamily="18" charset="0"/>
            </a:endParaRPr>
          </a:p>
        </p:txBody>
      </p:sp>
      <p:sp>
        <p:nvSpPr>
          <p:cNvPr id="104" name="Rectangle 2"/>
          <p:cNvSpPr txBox="1">
            <a:spLocks noChangeArrowheads="1"/>
          </p:cNvSpPr>
          <p:nvPr/>
        </p:nvSpPr>
        <p:spPr bwMode="white">
          <a:xfrm>
            <a:off x="76200" y="360218"/>
            <a:ext cx="87630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3200" dirty="0" smtClean="0">
                <a:solidFill>
                  <a:schemeClr val="tx2">
                    <a:lumMod val="90000"/>
                  </a:schemeClr>
                </a:solidFill>
                <a:latin typeface="Times New Roman" pitchFamily="18" charset="0"/>
                <a:cs typeface="Times New Roman" pitchFamily="18" charset="0"/>
              </a:rPr>
              <a:t>Đ</a:t>
            </a:r>
            <a:r>
              <a:rPr lang="en-US" sz="3200" dirty="0" smtClean="0">
                <a:solidFill>
                  <a:schemeClr val="tx2">
                    <a:lumMod val="90000"/>
                  </a:schemeClr>
                </a:solidFill>
                <a:latin typeface="Times New Roman" pitchFamily="18" charset="0"/>
                <a:cs typeface="Times New Roman" pitchFamily="18" charset="0"/>
              </a:rPr>
              <a:t>ÁNH GIÁ THỰC TRẠNG TUYỂN SINH</a:t>
            </a:r>
            <a:endParaRPr lang="en-US" sz="1800" dirty="0">
              <a:latin typeface="Times New Roman" pitchFamily="18" charset="0"/>
              <a:cs typeface="Times New Roman" pitchFamily="18" charset="0"/>
            </a:endParaRPr>
          </a:p>
        </p:txBody>
      </p:sp>
    </p:spTree>
    <p:extLst>
      <p:ext uri="{BB962C8B-B14F-4D97-AF65-F5344CB8AC3E}">
        <p14:creationId xmlns:p14="http://schemas.microsoft.com/office/powerpoint/2010/main" val="286565054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6"/>
          <p:cNvSpPr txBox="1">
            <a:spLocks noChangeArrowheads="1"/>
          </p:cNvSpPr>
          <p:nvPr/>
        </p:nvSpPr>
        <p:spPr bwMode="auto">
          <a:xfrm>
            <a:off x="76200" y="994064"/>
            <a:ext cx="8763000" cy="403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tx2"/>
              </a:buClr>
              <a:buSzPct val="115000"/>
              <a:buFont typeface="Wingdings" pitchFamily="2" charset="2"/>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400050" lvl="1" indent="0" algn="just">
              <a:buNone/>
            </a:pPr>
            <a:r>
              <a:rPr lang="en-US" dirty="0" smtClean="0">
                <a:latin typeface="Times New Roman" pitchFamily="18" charset="0"/>
                <a:cs typeface="Times New Roman" pitchFamily="18" charset="0"/>
              </a:rPr>
              <a:t>-</a:t>
            </a:r>
            <a:r>
              <a:rPr lang="vi-VN" dirty="0" smtClean="0">
                <a:latin typeface="Times New Roman" pitchFamily="18" charset="0"/>
                <a:cs typeface="Times New Roman" pitchFamily="18" charset="0"/>
              </a:rPr>
              <a:t>Tr</a:t>
            </a:r>
            <a:r>
              <a:rPr lang="en-US" dirty="0" err="1" smtClean="0">
                <a:latin typeface="Times New Roman" pitchFamily="18" charset="0"/>
                <a:cs typeface="Times New Roman" pitchFamily="18" charset="0"/>
              </a:rPr>
              <a:t>ườ</a:t>
            </a:r>
            <a:r>
              <a:rPr lang="vi-VN" dirty="0" smtClean="0">
                <a:latin typeface="Times New Roman" pitchFamily="18" charset="0"/>
                <a:cs typeface="Times New Roman" pitchFamily="18" charset="0"/>
              </a:rPr>
              <a:t>ng có </a:t>
            </a:r>
            <a:r>
              <a:rPr lang="vi-VN" dirty="0">
                <a:latin typeface="Times New Roman" pitchFamily="18" charset="0"/>
                <a:cs typeface="Times New Roman" pitchFamily="18" charset="0"/>
              </a:rPr>
              <a:t>319 Cán bộ, </a:t>
            </a:r>
            <a:r>
              <a:rPr lang="en-US" dirty="0" smtClean="0">
                <a:latin typeface="Times New Roman" pitchFamily="18" charset="0"/>
                <a:cs typeface="Times New Roman" pitchFamily="18" charset="0"/>
              </a:rPr>
              <a:t>GV</a:t>
            </a:r>
            <a:r>
              <a:rPr lang="vi-VN"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NV</a:t>
            </a:r>
            <a:r>
              <a:rPr lang="vi-VN" dirty="0" smtClean="0">
                <a:latin typeface="Times New Roman" pitchFamily="18" charset="0"/>
                <a:cs typeface="Times New Roman" pitchFamily="18" charset="0"/>
              </a:rPr>
              <a:t> </a:t>
            </a:r>
            <a:r>
              <a:rPr lang="vi-VN" dirty="0">
                <a:latin typeface="Times New Roman" pitchFamily="18" charset="0"/>
                <a:cs typeface="Times New Roman" pitchFamily="18" charset="0"/>
              </a:rPr>
              <a:t>và 172 </a:t>
            </a:r>
            <a:r>
              <a:rPr lang="en-US" dirty="0" smtClean="0">
                <a:latin typeface="Times New Roman" pitchFamily="18" charset="0"/>
                <a:cs typeface="Times New Roman" pitchFamily="18" charset="0"/>
              </a:rPr>
              <a:t>GV.</a:t>
            </a:r>
            <a:endParaRPr lang="en-US" dirty="0">
              <a:latin typeface="Times New Roman" pitchFamily="18" charset="0"/>
              <a:cs typeface="Times New Roman" pitchFamily="18" charset="0"/>
            </a:endParaRPr>
          </a:p>
          <a:p>
            <a:pPr marL="400050" lvl="1" indent="0" algn="just">
              <a:buNone/>
            </a:pPr>
            <a:r>
              <a:rPr lang="en-US" dirty="0" smtClean="0">
                <a:latin typeface="Times New Roman" pitchFamily="18" charset="0"/>
                <a:cs typeface="Times New Roman" pitchFamily="18" charset="0"/>
              </a:rPr>
              <a:t>-</a:t>
            </a:r>
            <a:r>
              <a:rPr lang="vi-VN" dirty="0" smtClean="0">
                <a:latin typeface="Times New Roman" pitchFamily="18" charset="0"/>
                <a:cs typeface="Times New Roman" pitchFamily="18" charset="0"/>
              </a:rPr>
              <a:t>Việc điều chỉnh quy chế </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tổ</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chức</a:t>
            </a:r>
            <a:r>
              <a:rPr lang="en-US" dirty="0" smtClean="0">
                <a:latin typeface="Times New Roman" pitchFamily="18" charset="0"/>
                <a:cs typeface="Times New Roman" pitchFamily="18" charset="0"/>
              </a:rPr>
              <a:t>,</a:t>
            </a:r>
            <a:r>
              <a:rPr lang="vi-VN" dirty="0" smtClean="0">
                <a:latin typeface="Times New Roman" pitchFamily="18" charset="0"/>
                <a:cs typeface="Times New Roman" pitchFamily="18" charset="0"/>
              </a:rPr>
              <a:t> hoạt động còn chậm.</a:t>
            </a:r>
            <a:endParaRPr lang="en-US" dirty="0" smtClean="0">
              <a:latin typeface="Times New Roman" pitchFamily="18" charset="0"/>
              <a:cs typeface="Times New Roman" pitchFamily="18" charset="0"/>
            </a:endParaRPr>
          </a:p>
          <a:p>
            <a:pPr marL="400050" lvl="1" indent="0" algn="just">
              <a:buNone/>
            </a:pPr>
            <a:r>
              <a:rPr lang="vi-VN"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 </a:t>
            </a:r>
            <a:r>
              <a:rPr lang="vi-VN" dirty="0" smtClean="0">
                <a:latin typeface="Times New Roman" pitchFamily="18" charset="0"/>
                <a:cs typeface="Times New Roman" pitchFamily="18" charset="0"/>
              </a:rPr>
              <a:t>Hai ngành đào tạo chưa có đủ số lượng </a:t>
            </a:r>
            <a:r>
              <a:rPr lang="en-US" dirty="0" smtClean="0">
                <a:latin typeface="Times New Roman" pitchFamily="18" charset="0"/>
                <a:cs typeface="Times New Roman" pitchFamily="18" charset="0"/>
              </a:rPr>
              <a:t>GV</a:t>
            </a:r>
            <a:r>
              <a:rPr lang="vi-VN" dirty="0" smtClean="0">
                <a:latin typeface="Times New Roman" pitchFamily="18" charset="0"/>
                <a:cs typeface="Times New Roman" pitchFamily="18" charset="0"/>
              </a:rPr>
              <a:t> đạt trình độ Thạc sĩ chuyên ngành</a:t>
            </a:r>
            <a:endParaRPr lang="en-US" dirty="0" smtClean="0">
              <a:latin typeface="Times New Roman" pitchFamily="18" charset="0"/>
              <a:cs typeface="Times New Roman" pitchFamily="18" charset="0"/>
            </a:endParaRPr>
          </a:p>
          <a:p>
            <a:pPr marL="400050" lvl="1" indent="0" algn="just">
              <a:buNone/>
            </a:pPr>
            <a:r>
              <a:rPr lang="vi-VN"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 </a:t>
            </a:r>
            <a:r>
              <a:rPr lang="vi-VN" dirty="0" smtClean="0">
                <a:latin typeface="Times New Roman" pitchFamily="18" charset="0"/>
                <a:cs typeface="Times New Roman" pitchFamily="18" charset="0"/>
              </a:rPr>
              <a:t>G</a:t>
            </a:r>
            <a:r>
              <a:rPr lang="en-US" dirty="0" smtClean="0">
                <a:latin typeface="Times New Roman" pitchFamily="18" charset="0"/>
                <a:cs typeface="Times New Roman" pitchFamily="18" charset="0"/>
              </a:rPr>
              <a:t>V</a:t>
            </a:r>
            <a:r>
              <a:rPr lang="vi-VN" dirty="0" smtClean="0">
                <a:latin typeface="Times New Roman" pitchFamily="18" charset="0"/>
                <a:cs typeface="Times New Roman" pitchFamily="18" charset="0"/>
              </a:rPr>
              <a:t> có khả năng giảng dạy bằng tiếng Anh còn ít nên chưa thuyết phục được đối tác nước ngoài liên kết.</a:t>
            </a:r>
            <a:endParaRPr lang="en-US" dirty="0" smtClean="0">
              <a:latin typeface="Times New Roman" pitchFamily="18" charset="0"/>
              <a:cs typeface="Times New Roman" pitchFamily="18" charset="0"/>
            </a:endParaRPr>
          </a:p>
          <a:p>
            <a:pPr marL="400050" lvl="1" indent="0" algn="just">
              <a:buNone/>
            </a:pPr>
            <a:r>
              <a:rPr lang="vi-VN"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 </a:t>
            </a:r>
            <a:r>
              <a:rPr lang="vi-VN" dirty="0" smtClean="0">
                <a:latin typeface="Times New Roman" pitchFamily="18" charset="0"/>
                <a:cs typeface="Times New Roman" pitchFamily="18" charset="0"/>
              </a:rPr>
              <a:t>Chưa xây dựng được hệ thống ứng dụng </a:t>
            </a:r>
            <a:r>
              <a:rPr lang="en-US" dirty="0" smtClean="0">
                <a:latin typeface="Times New Roman" pitchFamily="18" charset="0"/>
                <a:cs typeface="Times New Roman" pitchFamily="18" charset="0"/>
              </a:rPr>
              <a:t>CNTT</a:t>
            </a:r>
            <a:r>
              <a:rPr lang="vi-VN" dirty="0" smtClean="0">
                <a:latin typeface="Times New Roman" pitchFamily="18" charset="0"/>
                <a:cs typeface="Times New Roman" pitchFamily="18" charset="0"/>
              </a:rPr>
              <a:t> quản lý nhà trường nên công tác xử lý còn chậm, chưa đồng bộ, chưa tiết kiệm lao động và chưa đạt hiệu quả mong muốn.</a:t>
            </a:r>
            <a:endParaRPr lang="en-US" dirty="0">
              <a:latin typeface="Times New Roman" pitchFamily="18" charset="0"/>
              <a:cs typeface="Times New Roman" pitchFamily="18" charset="0"/>
            </a:endParaRPr>
          </a:p>
        </p:txBody>
      </p:sp>
      <p:sp>
        <p:nvSpPr>
          <p:cNvPr id="5"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3000" dirty="0">
                <a:solidFill>
                  <a:schemeClr val="tx2">
                    <a:lumMod val="90000"/>
                  </a:schemeClr>
                </a:solidFill>
                <a:latin typeface="Times New Roman" pitchFamily="18" charset="0"/>
                <a:cs typeface="Times New Roman" pitchFamily="18" charset="0"/>
              </a:rPr>
              <a:t>Đ</a:t>
            </a:r>
            <a:r>
              <a:rPr lang="en-US" sz="3000" dirty="0">
                <a:solidFill>
                  <a:schemeClr val="tx2">
                    <a:lumMod val="90000"/>
                  </a:schemeClr>
                </a:solidFill>
                <a:latin typeface="Times New Roman" pitchFamily="18" charset="0"/>
                <a:cs typeface="Times New Roman" pitchFamily="18" charset="0"/>
              </a:rPr>
              <a:t>ÁNH GIÁ THỰC TRẠNG </a:t>
            </a:r>
            <a:r>
              <a:rPr lang="en-US" sz="3000" dirty="0" smtClean="0">
                <a:solidFill>
                  <a:schemeClr val="tx2">
                    <a:lumMod val="90000"/>
                  </a:schemeClr>
                </a:solidFill>
                <a:latin typeface="Times New Roman" pitchFamily="18" charset="0"/>
                <a:cs typeface="Times New Roman" pitchFamily="18" charset="0"/>
              </a:rPr>
              <a:t>VỀ ĐỘI NGŨ</a:t>
            </a:r>
            <a:endParaRPr lang="en-US" sz="3000" dirty="0">
              <a:latin typeface="Times New Roman" pitchFamily="18" charset="0"/>
              <a:cs typeface="Times New Roman" pitchFamily="18" charset="0"/>
            </a:endParaRPr>
          </a:p>
        </p:txBody>
      </p:sp>
    </p:spTree>
    <p:extLst>
      <p:ext uri="{BB962C8B-B14F-4D97-AF65-F5344CB8AC3E}">
        <p14:creationId xmlns:p14="http://schemas.microsoft.com/office/powerpoint/2010/main" val="396564954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2"/>
          <p:cNvSpPr txBox="1">
            <a:spLocks noChangeArrowheads="1"/>
          </p:cNvSpPr>
          <p:nvPr/>
        </p:nvSpPr>
        <p:spPr bwMode="white">
          <a:xfrm>
            <a:off x="76201" y="381000"/>
            <a:ext cx="9067800" cy="4873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en-US" sz="3000" dirty="0">
                <a:latin typeface="Times New Roman" pitchFamily="18" charset="0"/>
                <a:cs typeface="Times New Roman" pitchFamily="18" charset="0"/>
              </a:rPr>
              <a:t>THỰC TRẠNG </a:t>
            </a:r>
            <a:r>
              <a:rPr lang="vi-VN" sz="3000" dirty="0">
                <a:latin typeface="Times New Roman" pitchFamily="18" charset="0"/>
                <a:cs typeface="Times New Roman" pitchFamily="18" charset="0"/>
              </a:rPr>
              <a:t>VỀ N</a:t>
            </a:r>
            <a:r>
              <a:rPr lang="en-US" sz="3000" dirty="0" smtClean="0">
                <a:latin typeface="Times New Roman" pitchFamily="18" charset="0"/>
                <a:cs typeface="Times New Roman" pitchFamily="18" charset="0"/>
              </a:rPr>
              <a:t>C</a:t>
            </a:r>
            <a:r>
              <a:rPr lang="vi-VN" sz="3000" dirty="0" smtClean="0">
                <a:latin typeface="Times New Roman" pitchFamily="18" charset="0"/>
                <a:cs typeface="Times New Roman" pitchFamily="18" charset="0"/>
              </a:rPr>
              <a:t>KHOA </a:t>
            </a:r>
            <a:r>
              <a:rPr lang="vi-VN" sz="3000" dirty="0">
                <a:latin typeface="Times New Roman" pitchFamily="18" charset="0"/>
                <a:cs typeface="Times New Roman" pitchFamily="18" charset="0"/>
              </a:rPr>
              <a:t>HỌC </a:t>
            </a:r>
            <a:r>
              <a:rPr lang="en-US" sz="3000" dirty="0" smtClean="0">
                <a:latin typeface="Times New Roman" pitchFamily="18" charset="0"/>
                <a:cs typeface="Times New Roman" pitchFamily="18" charset="0"/>
              </a:rPr>
              <a:t>-</a:t>
            </a:r>
            <a:r>
              <a:rPr lang="vi-VN" sz="3000" dirty="0" smtClean="0">
                <a:latin typeface="Times New Roman" pitchFamily="18" charset="0"/>
                <a:cs typeface="Times New Roman" pitchFamily="18" charset="0"/>
              </a:rPr>
              <a:t> </a:t>
            </a:r>
            <a:r>
              <a:rPr lang="en-US" sz="3000" dirty="0">
                <a:latin typeface="Times New Roman" pitchFamily="18" charset="0"/>
                <a:cs typeface="Times New Roman" pitchFamily="18" charset="0"/>
              </a:rPr>
              <a:t>HỢP TÁC </a:t>
            </a:r>
            <a:r>
              <a:rPr lang="vi-VN" sz="3000" dirty="0">
                <a:latin typeface="Times New Roman" pitchFamily="18" charset="0"/>
                <a:cs typeface="Times New Roman" pitchFamily="18" charset="0"/>
              </a:rPr>
              <a:t>Q</a:t>
            </a:r>
            <a:r>
              <a:rPr lang="en-US" sz="3000" dirty="0">
                <a:latin typeface="Times New Roman" pitchFamily="18" charset="0"/>
                <a:cs typeface="Times New Roman" pitchFamily="18" charset="0"/>
              </a:rPr>
              <a:t>T</a:t>
            </a:r>
          </a:p>
          <a:p>
            <a:endParaRPr lang="en-US" sz="1800" dirty="0">
              <a:latin typeface="Times New Roman" pitchFamily="18" charset="0"/>
              <a:cs typeface="Times New Roman" pitchFamily="18" charset="0"/>
            </a:endParaRPr>
          </a:p>
        </p:txBody>
      </p:sp>
      <p:grpSp>
        <p:nvGrpSpPr>
          <p:cNvPr id="2" name="Group 1"/>
          <p:cNvGrpSpPr/>
          <p:nvPr/>
        </p:nvGrpSpPr>
        <p:grpSpPr>
          <a:xfrm>
            <a:off x="228601" y="1981200"/>
            <a:ext cx="8686800" cy="4374031"/>
            <a:chOff x="311005" y="2530525"/>
            <a:chExt cx="8604395" cy="3298696"/>
          </a:xfrm>
        </p:grpSpPr>
        <p:sp>
          <p:nvSpPr>
            <p:cNvPr id="40" name="AutoShape 118"/>
            <p:cNvSpPr>
              <a:spLocks noChangeArrowheads="1"/>
            </p:cNvSpPr>
            <p:nvPr/>
          </p:nvSpPr>
          <p:spPr bwMode="gray">
            <a:xfrm>
              <a:off x="7169005" y="2833687"/>
              <a:ext cx="1746395" cy="2857500"/>
            </a:xfrm>
            <a:prstGeom prst="roundRect">
              <a:avLst>
                <a:gd name="adj" fmla="val 17509"/>
              </a:avLst>
            </a:prstGeom>
            <a:gradFill rotWithShape="1">
              <a:gsLst>
                <a:gs pos="0">
                  <a:srgbClr val="B59F43"/>
                </a:gs>
                <a:gs pos="100000">
                  <a:srgbClr val="8F8849"/>
                </a:gs>
              </a:gsLst>
              <a:lin ang="2700000" scaled="1"/>
            </a:gradFill>
            <a:ln>
              <a:noFill/>
            </a:ln>
            <a:effectLst>
              <a:prstShdw prst="shdw11">
                <a:srgbClr val="000000">
                  <a:alpha val="50000"/>
                </a:srgbClr>
              </a:prst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55387" name="AutoShape 91"/>
            <p:cNvSpPr>
              <a:spLocks noChangeArrowheads="1"/>
            </p:cNvSpPr>
            <p:nvPr/>
          </p:nvSpPr>
          <p:spPr bwMode="gray">
            <a:xfrm>
              <a:off x="311005" y="2833687"/>
              <a:ext cx="1746395" cy="2857500"/>
            </a:xfrm>
            <a:prstGeom prst="roundRect">
              <a:avLst>
                <a:gd name="adj" fmla="val 17509"/>
              </a:avLst>
            </a:prstGeom>
            <a:gradFill rotWithShape="1">
              <a:gsLst>
                <a:gs pos="0">
                  <a:srgbClr val="4E91D4"/>
                </a:gs>
                <a:gs pos="100000">
                  <a:srgbClr val="3477A4"/>
                </a:gs>
              </a:gsLst>
              <a:lin ang="2700000" scaled="1"/>
            </a:gradFill>
            <a:ln>
              <a:noFill/>
            </a:ln>
            <a:effectLst>
              <a:prstShdw prst="shdw12">
                <a:srgbClr val="000000">
                  <a:alpha val="50000"/>
                </a:srgbClr>
              </a:prst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55388" name="AutoShape 92"/>
            <p:cNvSpPr>
              <a:spLocks noChangeArrowheads="1"/>
            </p:cNvSpPr>
            <p:nvPr/>
          </p:nvSpPr>
          <p:spPr bwMode="gray">
            <a:xfrm>
              <a:off x="344344" y="2841625"/>
              <a:ext cx="1693862" cy="2803525"/>
            </a:xfrm>
            <a:prstGeom prst="roundRect">
              <a:avLst>
                <a:gd name="adj" fmla="val 16667"/>
              </a:avLst>
            </a:prstGeom>
            <a:solidFill>
              <a:srgbClr val="3CA1E6"/>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389" name="AutoShape 93"/>
            <p:cNvSpPr>
              <a:spLocks noChangeArrowheads="1"/>
            </p:cNvSpPr>
            <p:nvPr/>
          </p:nvSpPr>
          <p:spPr bwMode="gray">
            <a:xfrm>
              <a:off x="361805" y="4905375"/>
              <a:ext cx="1670799" cy="709612"/>
            </a:xfrm>
            <a:prstGeom prst="roundRect">
              <a:avLst>
                <a:gd name="adj" fmla="val 50000"/>
              </a:avLst>
            </a:prstGeom>
            <a:gradFill rotWithShape="1">
              <a:gsLst>
                <a:gs pos="0">
                  <a:srgbClr val="3CA1E6">
                    <a:alpha val="0"/>
                  </a:srgbClr>
                </a:gs>
                <a:gs pos="100000">
                  <a:srgbClr val="3CA1E6">
                    <a:gamma/>
                    <a:tint val="51373"/>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390" name="AutoShape 94"/>
            <p:cNvSpPr>
              <a:spLocks noChangeArrowheads="1"/>
            </p:cNvSpPr>
            <p:nvPr/>
          </p:nvSpPr>
          <p:spPr bwMode="gray">
            <a:xfrm>
              <a:off x="361805" y="2863850"/>
              <a:ext cx="1670799" cy="708025"/>
            </a:xfrm>
            <a:prstGeom prst="roundRect">
              <a:avLst>
                <a:gd name="adj" fmla="val 50000"/>
              </a:avLst>
            </a:prstGeom>
            <a:gradFill rotWithShape="1">
              <a:gsLst>
                <a:gs pos="0">
                  <a:srgbClr val="3CA1E6">
                    <a:gamma/>
                    <a:tint val="33333"/>
                    <a:invGamma/>
                  </a:srgbClr>
                </a:gs>
                <a:gs pos="100000">
                  <a:srgbClr val="3CA1E6">
                    <a:alpha val="0"/>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55393" name="Group 97"/>
            <p:cNvGrpSpPr>
              <a:grpSpLocks/>
            </p:cNvGrpSpPr>
            <p:nvPr/>
          </p:nvGrpSpPr>
          <p:grpSpPr bwMode="auto">
            <a:xfrm>
              <a:off x="800146" y="2530525"/>
              <a:ext cx="653859" cy="622726"/>
              <a:chOff x="1289" y="587"/>
              <a:chExt cx="668" cy="647"/>
            </a:xfrm>
          </p:grpSpPr>
          <p:sp>
            <p:nvSpPr>
              <p:cNvPr id="55394" name="Oval 98"/>
              <p:cNvSpPr>
                <a:spLocks noChangeArrowheads="1"/>
              </p:cNvSpPr>
              <p:nvPr/>
            </p:nvSpPr>
            <p:spPr bwMode="gray">
              <a:xfrm>
                <a:off x="1289" y="646"/>
                <a:ext cx="668" cy="540"/>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latin typeface="Times New Roman" pitchFamily="18" charset="0"/>
                  <a:cs typeface="Times New Roman" pitchFamily="18" charset="0"/>
                </a:endParaRPr>
              </a:p>
            </p:txBody>
          </p:sp>
          <p:sp>
            <p:nvSpPr>
              <p:cNvPr id="55395" name="Oval 99"/>
              <p:cNvSpPr>
                <a:spLocks noChangeArrowheads="1"/>
              </p:cNvSpPr>
              <p:nvPr/>
            </p:nvSpPr>
            <p:spPr bwMode="gray">
              <a:xfrm>
                <a:off x="1296" y="587"/>
                <a:ext cx="646" cy="647"/>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396" name="Oval 100"/>
              <p:cNvSpPr>
                <a:spLocks noChangeArrowheads="1"/>
              </p:cNvSpPr>
              <p:nvPr/>
            </p:nvSpPr>
            <p:spPr bwMode="gray">
              <a:xfrm>
                <a:off x="1304" y="591"/>
                <a:ext cx="631" cy="63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397" name="Oval 101"/>
              <p:cNvSpPr>
                <a:spLocks noChangeArrowheads="1"/>
              </p:cNvSpPr>
              <p:nvPr/>
            </p:nvSpPr>
            <p:spPr bwMode="gray">
              <a:xfrm>
                <a:off x="1311" y="597"/>
                <a:ext cx="600" cy="589"/>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398" name="Oval 102"/>
              <p:cNvSpPr>
                <a:spLocks noChangeArrowheads="1"/>
              </p:cNvSpPr>
              <p:nvPr/>
            </p:nvSpPr>
            <p:spPr bwMode="gray">
              <a:xfrm>
                <a:off x="1346" y="613"/>
                <a:ext cx="533" cy="479"/>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grpSp>
        <p:sp>
          <p:nvSpPr>
            <p:cNvPr id="55399" name="Text Box 103"/>
            <p:cNvSpPr txBox="1">
              <a:spLocks noChangeArrowheads="1"/>
            </p:cNvSpPr>
            <p:nvPr/>
          </p:nvSpPr>
          <p:spPr bwMode="gray">
            <a:xfrm>
              <a:off x="949296" y="2617787"/>
              <a:ext cx="352309"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2400" dirty="0">
                  <a:solidFill>
                    <a:srgbClr val="000000"/>
                  </a:solidFill>
                  <a:latin typeface="Times New Roman" pitchFamily="18" charset="0"/>
                  <a:cs typeface="Times New Roman" pitchFamily="18" charset="0"/>
                </a:rPr>
                <a:t>1</a:t>
              </a:r>
            </a:p>
          </p:txBody>
        </p:sp>
        <p:sp>
          <p:nvSpPr>
            <p:cNvPr id="55400" name="Text Box 104"/>
            <p:cNvSpPr txBox="1">
              <a:spLocks noChangeArrowheads="1"/>
            </p:cNvSpPr>
            <p:nvPr/>
          </p:nvSpPr>
          <p:spPr bwMode="gray">
            <a:xfrm>
              <a:off x="387205" y="3252787"/>
              <a:ext cx="1660549" cy="25764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en-US" dirty="0" err="1" smtClean="0">
                  <a:solidFill>
                    <a:srgbClr val="000000"/>
                  </a:solidFill>
                  <a:latin typeface="Times New Roman" pitchFamily="18" charset="0"/>
                  <a:cs typeface="Times New Roman" pitchFamily="18" charset="0"/>
                </a:rPr>
                <a:t>Kinh</a:t>
              </a:r>
              <a:r>
                <a:rPr lang="en-US" dirty="0" smtClean="0">
                  <a:solidFill>
                    <a:srgbClr val="000000"/>
                  </a:solidFill>
                  <a:latin typeface="Times New Roman" pitchFamily="18" charset="0"/>
                  <a:cs typeface="Times New Roman" pitchFamily="18" charset="0"/>
                </a:rPr>
                <a:t> </a:t>
              </a:r>
              <a:r>
                <a:rPr lang="en-US" dirty="0" err="1" smtClean="0">
                  <a:solidFill>
                    <a:srgbClr val="000000"/>
                  </a:solidFill>
                  <a:latin typeface="Times New Roman" pitchFamily="18" charset="0"/>
                  <a:cs typeface="Times New Roman" pitchFamily="18" charset="0"/>
                </a:rPr>
                <a:t>phí</a:t>
              </a:r>
              <a:r>
                <a:rPr lang="en-US" dirty="0" smtClean="0">
                  <a:solidFill>
                    <a:srgbClr val="000000"/>
                  </a:solidFill>
                  <a:latin typeface="Times New Roman" pitchFamily="18" charset="0"/>
                  <a:cs typeface="Times New Roman" pitchFamily="18" charset="0"/>
                </a:rPr>
                <a:t>  </a:t>
              </a:r>
              <a:r>
                <a:rPr lang="en-US" dirty="0" err="1" smtClean="0">
                  <a:solidFill>
                    <a:srgbClr val="000000"/>
                  </a:solidFill>
                  <a:latin typeface="Times New Roman" pitchFamily="18" charset="0"/>
                  <a:cs typeface="Times New Roman" pitchFamily="18" charset="0"/>
                </a:rPr>
                <a:t>còn</a:t>
              </a:r>
              <a:r>
                <a:rPr lang="en-US" dirty="0" smtClean="0">
                  <a:solidFill>
                    <a:srgbClr val="000000"/>
                  </a:solidFill>
                  <a:latin typeface="Times New Roman" pitchFamily="18" charset="0"/>
                  <a:cs typeface="Times New Roman" pitchFamily="18" charset="0"/>
                </a:rPr>
                <a:t> </a:t>
              </a:r>
              <a:r>
                <a:rPr lang="en-US" dirty="0" err="1" smtClean="0">
                  <a:solidFill>
                    <a:srgbClr val="000000"/>
                  </a:solidFill>
                  <a:latin typeface="Times New Roman" pitchFamily="18" charset="0"/>
                  <a:cs typeface="Times New Roman" pitchFamily="18" charset="0"/>
                </a:rPr>
                <a:t>hạn</a:t>
              </a:r>
              <a:r>
                <a:rPr lang="en-US" dirty="0" smtClean="0">
                  <a:solidFill>
                    <a:srgbClr val="000000"/>
                  </a:solidFill>
                  <a:latin typeface="Times New Roman" pitchFamily="18" charset="0"/>
                  <a:cs typeface="Times New Roman" pitchFamily="18" charset="0"/>
                </a:rPr>
                <a:t> </a:t>
              </a:r>
              <a:r>
                <a:rPr lang="en-US" dirty="0" err="1" smtClean="0">
                  <a:solidFill>
                    <a:srgbClr val="000000"/>
                  </a:solidFill>
                  <a:latin typeface="Times New Roman" pitchFamily="18" charset="0"/>
                  <a:cs typeface="Times New Roman" pitchFamily="18" charset="0"/>
                </a:rPr>
                <a:t>hẹp</a:t>
              </a:r>
              <a:r>
                <a:rPr lang="en-US" dirty="0" smtClean="0">
                  <a:solidFill>
                    <a:srgbClr val="000000"/>
                  </a:solidFill>
                  <a:latin typeface="Times New Roman" pitchFamily="18" charset="0"/>
                  <a:cs typeface="Times New Roman" pitchFamily="18" charset="0"/>
                </a:rPr>
                <a:t>, </a:t>
              </a:r>
              <a:r>
                <a:rPr lang="en-US" dirty="0" err="1" smtClean="0">
                  <a:solidFill>
                    <a:srgbClr val="000000"/>
                  </a:solidFill>
                  <a:latin typeface="Times New Roman" pitchFamily="18" charset="0"/>
                  <a:cs typeface="Times New Roman" pitchFamily="18" charset="0"/>
                </a:rPr>
                <a:t>ảnh</a:t>
              </a:r>
              <a:r>
                <a:rPr lang="en-US" dirty="0" smtClean="0">
                  <a:solidFill>
                    <a:srgbClr val="000000"/>
                  </a:solidFill>
                  <a:latin typeface="Times New Roman" pitchFamily="18" charset="0"/>
                  <a:cs typeface="Times New Roman" pitchFamily="18" charset="0"/>
                </a:rPr>
                <a:t> </a:t>
              </a:r>
              <a:r>
                <a:rPr lang="en-US" dirty="0" err="1" smtClean="0">
                  <a:solidFill>
                    <a:srgbClr val="000000"/>
                  </a:solidFill>
                  <a:latin typeface="Times New Roman" pitchFamily="18" charset="0"/>
                  <a:cs typeface="Times New Roman" pitchFamily="18" charset="0"/>
                </a:rPr>
                <a:t>hưởng</a:t>
              </a:r>
              <a:r>
                <a:rPr lang="en-US" dirty="0" smtClean="0">
                  <a:solidFill>
                    <a:srgbClr val="000000"/>
                  </a:solidFill>
                  <a:latin typeface="Times New Roman" pitchFamily="18" charset="0"/>
                  <a:cs typeface="Times New Roman" pitchFamily="18" charset="0"/>
                </a:rPr>
                <a:t> </a:t>
              </a:r>
              <a:r>
                <a:rPr lang="en-US" dirty="0" err="1" smtClean="0">
                  <a:solidFill>
                    <a:srgbClr val="000000"/>
                  </a:solidFill>
                  <a:latin typeface="Times New Roman" pitchFamily="18" charset="0"/>
                  <a:cs typeface="Times New Roman" pitchFamily="18" charset="0"/>
                </a:rPr>
                <a:t>đến</a:t>
              </a:r>
              <a:r>
                <a:rPr lang="en-US" dirty="0" smtClean="0">
                  <a:solidFill>
                    <a:srgbClr val="000000"/>
                  </a:solidFill>
                  <a:latin typeface="Times New Roman" pitchFamily="18" charset="0"/>
                  <a:cs typeface="Times New Roman" pitchFamily="18" charset="0"/>
                </a:rPr>
                <a:t> </a:t>
              </a:r>
              <a:r>
                <a:rPr lang="en-US" dirty="0" err="1" smtClean="0">
                  <a:solidFill>
                    <a:srgbClr val="000000"/>
                  </a:solidFill>
                  <a:latin typeface="Times New Roman" pitchFamily="18" charset="0"/>
                  <a:cs typeface="Times New Roman" pitchFamily="18" charset="0"/>
                </a:rPr>
                <a:t>lĩnh</a:t>
              </a:r>
              <a:r>
                <a:rPr lang="en-US" dirty="0" smtClean="0">
                  <a:solidFill>
                    <a:srgbClr val="000000"/>
                  </a:solidFill>
                  <a:latin typeface="Times New Roman" pitchFamily="18" charset="0"/>
                  <a:cs typeface="Times New Roman" pitchFamily="18" charset="0"/>
                </a:rPr>
                <a:t> </a:t>
              </a:r>
              <a:r>
                <a:rPr lang="en-US" dirty="0" err="1" smtClean="0">
                  <a:solidFill>
                    <a:srgbClr val="000000"/>
                  </a:solidFill>
                  <a:latin typeface="Times New Roman" pitchFamily="18" charset="0"/>
                  <a:cs typeface="Times New Roman" pitchFamily="18" charset="0"/>
                </a:rPr>
                <a:t>vực</a:t>
              </a:r>
              <a:r>
                <a:rPr lang="en-US" dirty="0" smtClean="0">
                  <a:solidFill>
                    <a:srgbClr val="000000"/>
                  </a:solidFill>
                  <a:latin typeface="Times New Roman" pitchFamily="18" charset="0"/>
                  <a:cs typeface="Times New Roman" pitchFamily="18" charset="0"/>
                </a:rPr>
                <a:t> </a:t>
              </a:r>
              <a:r>
                <a:rPr lang="en-US" dirty="0" err="1" smtClean="0">
                  <a:solidFill>
                    <a:srgbClr val="000000"/>
                  </a:solidFill>
                  <a:latin typeface="Times New Roman" pitchFamily="18" charset="0"/>
                  <a:cs typeface="Times New Roman" pitchFamily="18" charset="0"/>
                </a:rPr>
                <a:t>nghiên</a:t>
              </a:r>
              <a:r>
                <a:rPr lang="en-US" dirty="0" smtClean="0">
                  <a:solidFill>
                    <a:srgbClr val="000000"/>
                  </a:solidFill>
                  <a:latin typeface="Times New Roman" pitchFamily="18" charset="0"/>
                  <a:cs typeface="Times New Roman" pitchFamily="18" charset="0"/>
                </a:rPr>
                <a:t> </a:t>
              </a:r>
              <a:r>
                <a:rPr lang="en-US" dirty="0" err="1" smtClean="0">
                  <a:solidFill>
                    <a:srgbClr val="000000"/>
                  </a:solidFill>
                  <a:latin typeface="Times New Roman" pitchFamily="18" charset="0"/>
                  <a:cs typeface="Times New Roman" pitchFamily="18" charset="0"/>
                </a:rPr>
                <a:t>cứu</a:t>
              </a:r>
              <a:r>
                <a:rPr lang="en-US" dirty="0" smtClean="0">
                  <a:solidFill>
                    <a:srgbClr val="000000"/>
                  </a:solidFill>
                  <a:latin typeface="Times New Roman" pitchFamily="18" charset="0"/>
                  <a:cs typeface="Times New Roman" pitchFamily="18" charset="0"/>
                </a:rPr>
                <a:t>.</a:t>
              </a:r>
            </a:p>
            <a:p>
              <a:pPr algn="just" eaLnBrk="0" hangingPunct="0"/>
              <a:r>
                <a:rPr lang="vi-VN" dirty="0">
                  <a:solidFill>
                    <a:srgbClr val="000000"/>
                  </a:solidFill>
                  <a:latin typeface="Times New Roman" pitchFamily="18" charset="0"/>
                  <a:cs typeface="Times New Roman" pitchFamily="18" charset="0"/>
                </a:rPr>
                <a:t>Cơ sở vật chất chưa đáp ứng cho các đề tài </a:t>
              </a:r>
              <a:r>
                <a:rPr lang="en-US" dirty="0">
                  <a:solidFill>
                    <a:srgbClr val="000000"/>
                  </a:solidFill>
                  <a:latin typeface="Times New Roman" pitchFamily="18" charset="0"/>
                  <a:cs typeface="Times New Roman" pitchFamily="18" charset="0"/>
                </a:rPr>
                <a:t>NCKH</a:t>
              </a:r>
              <a:r>
                <a:rPr lang="vi-VN" dirty="0">
                  <a:solidFill>
                    <a:srgbClr val="000000"/>
                  </a:solidFill>
                  <a:latin typeface="Times New Roman" pitchFamily="18" charset="0"/>
                  <a:cs typeface="Times New Roman" pitchFamily="18" charset="0"/>
                </a:rPr>
                <a:t> xứng tầm với vị thế của trường</a:t>
              </a:r>
              <a:r>
                <a:rPr lang="en-US" dirty="0">
                  <a:solidFill>
                    <a:srgbClr val="000000"/>
                  </a:solidFill>
                  <a:latin typeface="Times New Roman" pitchFamily="18" charset="0"/>
                  <a:cs typeface="Times New Roman" pitchFamily="18" charset="0"/>
                </a:rPr>
                <a:t>.</a:t>
              </a:r>
            </a:p>
            <a:p>
              <a:pPr algn="just" eaLnBrk="0" hangingPunct="0"/>
              <a:endParaRPr lang="en-US" dirty="0" smtClean="0">
                <a:solidFill>
                  <a:srgbClr val="000000"/>
                </a:solidFill>
                <a:latin typeface="Times New Roman" pitchFamily="18" charset="0"/>
                <a:cs typeface="Times New Roman" pitchFamily="18" charset="0"/>
              </a:endParaRPr>
            </a:p>
            <a:p>
              <a:pPr algn="just" eaLnBrk="0" hangingPunct="0"/>
              <a:endParaRPr lang="en-US" dirty="0">
                <a:solidFill>
                  <a:srgbClr val="000000"/>
                </a:solidFill>
                <a:latin typeface="Times New Roman" pitchFamily="18" charset="0"/>
                <a:cs typeface="Times New Roman" pitchFamily="18" charset="0"/>
              </a:endParaRPr>
            </a:p>
          </p:txBody>
        </p:sp>
        <p:sp>
          <p:nvSpPr>
            <p:cNvPr id="55414" name="AutoShape 118"/>
            <p:cNvSpPr>
              <a:spLocks noChangeArrowheads="1"/>
            </p:cNvSpPr>
            <p:nvPr/>
          </p:nvSpPr>
          <p:spPr bwMode="gray">
            <a:xfrm>
              <a:off x="5035405" y="2833687"/>
              <a:ext cx="1746395" cy="2857500"/>
            </a:xfrm>
            <a:prstGeom prst="roundRect">
              <a:avLst>
                <a:gd name="adj" fmla="val 17509"/>
              </a:avLst>
            </a:prstGeom>
            <a:gradFill rotWithShape="1">
              <a:gsLst>
                <a:gs pos="0">
                  <a:srgbClr val="B59F43"/>
                </a:gs>
                <a:gs pos="100000">
                  <a:srgbClr val="8F8849"/>
                </a:gs>
              </a:gsLst>
              <a:lin ang="2700000" scaled="1"/>
            </a:gradFill>
            <a:ln>
              <a:noFill/>
            </a:ln>
            <a:effectLst>
              <a:prstShdw prst="shdw11">
                <a:srgbClr val="000000">
                  <a:alpha val="50000"/>
                </a:srgbClr>
              </a:prst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55415" name="AutoShape 119"/>
            <p:cNvSpPr>
              <a:spLocks noChangeArrowheads="1"/>
            </p:cNvSpPr>
            <p:nvPr/>
          </p:nvSpPr>
          <p:spPr bwMode="gray">
            <a:xfrm>
              <a:off x="5068744" y="2841625"/>
              <a:ext cx="1693862" cy="2803525"/>
            </a:xfrm>
            <a:prstGeom prst="roundRect">
              <a:avLst>
                <a:gd name="adj" fmla="val 16667"/>
              </a:avLst>
            </a:prstGeom>
            <a:solidFill>
              <a:srgbClr val="E9E065"/>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55416" name="AutoShape 120"/>
            <p:cNvSpPr>
              <a:spLocks noChangeArrowheads="1"/>
            </p:cNvSpPr>
            <p:nvPr/>
          </p:nvSpPr>
          <p:spPr bwMode="gray">
            <a:xfrm>
              <a:off x="5086205" y="4905375"/>
              <a:ext cx="1670799" cy="709612"/>
            </a:xfrm>
            <a:prstGeom prst="roundRect">
              <a:avLst>
                <a:gd name="adj" fmla="val 50000"/>
              </a:avLst>
            </a:prstGeom>
            <a:gradFill rotWithShape="1">
              <a:gsLst>
                <a:gs pos="0">
                  <a:srgbClr val="E9E065"/>
                </a:gs>
                <a:gs pos="100000">
                  <a:srgbClr val="E9E065">
                    <a:gamma/>
                    <a:tint val="57647"/>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417" name="AutoShape 121"/>
            <p:cNvSpPr>
              <a:spLocks noChangeArrowheads="1"/>
            </p:cNvSpPr>
            <p:nvPr/>
          </p:nvSpPr>
          <p:spPr bwMode="gray">
            <a:xfrm>
              <a:off x="5086205" y="2863850"/>
              <a:ext cx="1670799" cy="708025"/>
            </a:xfrm>
            <a:prstGeom prst="roundRect">
              <a:avLst>
                <a:gd name="adj" fmla="val 50000"/>
              </a:avLst>
            </a:prstGeom>
            <a:gradFill rotWithShape="1">
              <a:gsLst>
                <a:gs pos="0">
                  <a:srgbClr val="E9E065">
                    <a:gamma/>
                    <a:tint val="33333"/>
                    <a:invGamma/>
                  </a:srgbClr>
                </a:gs>
                <a:gs pos="100000">
                  <a:srgbClr val="E9E065"/>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55418" name="Group 122"/>
            <p:cNvGrpSpPr>
              <a:grpSpLocks/>
            </p:cNvGrpSpPr>
            <p:nvPr/>
          </p:nvGrpSpPr>
          <p:grpSpPr bwMode="auto">
            <a:xfrm>
              <a:off x="5645005" y="2530525"/>
              <a:ext cx="653859" cy="622726"/>
              <a:chOff x="1289" y="587"/>
              <a:chExt cx="668" cy="647"/>
            </a:xfrm>
          </p:grpSpPr>
          <p:sp>
            <p:nvSpPr>
              <p:cNvPr id="55419" name="Oval 123"/>
              <p:cNvSpPr>
                <a:spLocks noChangeArrowheads="1"/>
              </p:cNvSpPr>
              <p:nvPr/>
            </p:nvSpPr>
            <p:spPr bwMode="gray">
              <a:xfrm>
                <a:off x="1289" y="646"/>
                <a:ext cx="668" cy="540"/>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latin typeface="Times New Roman" pitchFamily="18" charset="0"/>
                  <a:cs typeface="Times New Roman" pitchFamily="18" charset="0"/>
                </a:endParaRPr>
              </a:p>
            </p:txBody>
          </p:sp>
          <p:sp>
            <p:nvSpPr>
              <p:cNvPr id="55420" name="Oval 124"/>
              <p:cNvSpPr>
                <a:spLocks noChangeArrowheads="1"/>
              </p:cNvSpPr>
              <p:nvPr/>
            </p:nvSpPr>
            <p:spPr bwMode="gray">
              <a:xfrm>
                <a:off x="1296" y="587"/>
                <a:ext cx="646" cy="647"/>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421" name="Oval 125"/>
              <p:cNvSpPr>
                <a:spLocks noChangeArrowheads="1"/>
              </p:cNvSpPr>
              <p:nvPr/>
            </p:nvSpPr>
            <p:spPr bwMode="gray">
              <a:xfrm>
                <a:off x="1304" y="591"/>
                <a:ext cx="631" cy="63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422" name="Oval 126"/>
              <p:cNvSpPr>
                <a:spLocks noChangeArrowheads="1"/>
              </p:cNvSpPr>
              <p:nvPr/>
            </p:nvSpPr>
            <p:spPr bwMode="gray">
              <a:xfrm>
                <a:off x="1311" y="597"/>
                <a:ext cx="600" cy="589"/>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423" name="Oval 127"/>
              <p:cNvSpPr>
                <a:spLocks noChangeArrowheads="1"/>
              </p:cNvSpPr>
              <p:nvPr/>
            </p:nvSpPr>
            <p:spPr bwMode="gray">
              <a:xfrm>
                <a:off x="1346" y="613"/>
                <a:ext cx="533" cy="479"/>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grpSp>
        <p:sp>
          <p:nvSpPr>
            <p:cNvPr id="55424" name="Text Box 128"/>
            <p:cNvSpPr txBox="1">
              <a:spLocks noChangeArrowheads="1"/>
            </p:cNvSpPr>
            <p:nvPr/>
          </p:nvSpPr>
          <p:spPr bwMode="gray">
            <a:xfrm>
              <a:off x="5829070" y="2617787"/>
              <a:ext cx="28572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2400" dirty="0">
                  <a:solidFill>
                    <a:srgbClr val="000000"/>
                  </a:solidFill>
                  <a:latin typeface="Times New Roman" pitchFamily="18" charset="0"/>
                  <a:cs typeface="Times New Roman" pitchFamily="18" charset="0"/>
                </a:rPr>
                <a:t>3</a:t>
              </a:r>
            </a:p>
          </p:txBody>
        </p:sp>
        <p:sp>
          <p:nvSpPr>
            <p:cNvPr id="55425" name="Text Box 129"/>
            <p:cNvSpPr txBox="1">
              <a:spLocks noChangeArrowheads="1"/>
            </p:cNvSpPr>
            <p:nvPr/>
          </p:nvSpPr>
          <p:spPr bwMode="gray">
            <a:xfrm>
              <a:off x="5111605" y="3252787"/>
              <a:ext cx="1660549" cy="2785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endParaRPr lang="en-US" dirty="0">
                <a:solidFill>
                  <a:srgbClr val="000000"/>
                </a:solidFill>
                <a:latin typeface="Times New Roman" pitchFamily="18" charset="0"/>
                <a:cs typeface="Times New Roman" pitchFamily="18" charset="0"/>
              </a:endParaRPr>
            </a:p>
          </p:txBody>
        </p:sp>
        <p:sp>
          <p:nvSpPr>
            <p:cNvPr id="55401" name="AutoShape 105"/>
            <p:cNvSpPr>
              <a:spLocks noChangeArrowheads="1"/>
            </p:cNvSpPr>
            <p:nvPr/>
          </p:nvSpPr>
          <p:spPr bwMode="gray">
            <a:xfrm>
              <a:off x="2673205" y="2833687"/>
              <a:ext cx="1746395" cy="2857500"/>
            </a:xfrm>
            <a:prstGeom prst="roundRect">
              <a:avLst>
                <a:gd name="adj" fmla="val 17509"/>
              </a:avLst>
            </a:prstGeom>
            <a:gradFill rotWithShape="1">
              <a:gsLst>
                <a:gs pos="0">
                  <a:srgbClr val="34B034"/>
                </a:gs>
                <a:gs pos="100000">
                  <a:srgbClr val="3F8B4A"/>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402" name="AutoShape 106"/>
            <p:cNvSpPr>
              <a:spLocks noChangeArrowheads="1"/>
            </p:cNvSpPr>
            <p:nvPr/>
          </p:nvSpPr>
          <p:spPr bwMode="gray">
            <a:xfrm>
              <a:off x="2706544" y="2841625"/>
              <a:ext cx="1693862" cy="2803525"/>
            </a:xfrm>
            <a:prstGeom prst="roundRect">
              <a:avLst>
                <a:gd name="adj" fmla="val 16667"/>
              </a:avLst>
            </a:prstGeom>
            <a:solidFill>
              <a:srgbClr val="73E77E"/>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403" name="AutoShape 107"/>
            <p:cNvSpPr>
              <a:spLocks noChangeArrowheads="1"/>
            </p:cNvSpPr>
            <p:nvPr/>
          </p:nvSpPr>
          <p:spPr bwMode="gray">
            <a:xfrm>
              <a:off x="2724005" y="4905375"/>
              <a:ext cx="1670799" cy="709612"/>
            </a:xfrm>
            <a:prstGeom prst="roundRect">
              <a:avLst>
                <a:gd name="adj" fmla="val 50000"/>
              </a:avLst>
            </a:prstGeom>
            <a:gradFill rotWithShape="1">
              <a:gsLst>
                <a:gs pos="0">
                  <a:srgbClr val="73E77E"/>
                </a:gs>
                <a:gs pos="100000">
                  <a:srgbClr val="73E77E">
                    <a:gamma/>
                    <a:tint val="54510"/>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404" name="AutoShape 108"/>
            <p:cNvSpPr>
              <a:spLocks noChangeArrowheads="1"/>
            </p:cNvSpPr>
            <p:nvPr/>
          </p:nvSpPr>
          <p:spPr bwMode="gray">
            <a:xfrm>
              <a:off x="2724005" y="2863850"/>
              <a:ext cx="1670799" cy="708025"/>
            </a:xfrm>
            <a:prstGeom prst="roundRect">
              <a:avLst>
                <a:gd name="adj" fmla="val 50000"/>
              </a:avLst>
            </a:prstGeom>
            <a:gradFill rotWithShape="1">
              <a:gsLst>
                <a:gs pos="0">
                  <a:srgbClr val="73E77E">
                    <a:gamma/>
                    <a:tint val="33333"/>
                    <a:invGamma/>
                  </a:srgbClr>
                </a:gs>
                <a:gs pos="100000">
                  <a:srgbClr val="73E77E"/>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411" name="Text Box 115"/>
            <p:cNvSpPr txBox="1">
              <a:spLocks noChangeArrowheads="1"/>
            </p:cNvSpPr>
            <p:nvPr/>
          </p:nvSpPr>
          <p:spPr bwMode="gray">
            <a:xfrm>
              <a:off x="2749405" y="3252787"/>
              <a:ext cx="1660549" cy="25764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en-US" dirty="0" smtClean="0">
                  <a:solidFill>
                    <a:srgbClr val="000000"/>
                  </a:solidFill>
                  <a:latin typeface="Times New Roman" pitchFamily="18" charset="0"/>
                  <a:cs typeface="Times New Roman" pitchFamily="18" charset="0"/>
                </a:rPr>
                <a:t>GV</a:t>
              </a:r>
              <a:r>
                <a:rPr lang="vi-VN" dirty="0" smtClean="0">
                  <a:solidFill>
                    <a:srgbClr val="000000"/>
                  </a:solidFill>
                  <a:latin typeface="Times New Roman" pitchFamily="18" charset="0"/>
                  <a:cs typeface="Times New Roman" pitchFamily="18" charset="0"/>
                </a:rPr>
                <a:t> </a:t>
              </a:r>
              <a:r>
                <a:rPr lang="vi-VN" dirty="0">
                  <a:solidFill>
                    <a:srgbClr val="000000"/>
                  </a:solidFill>
                  <a:latin typeface="Times New Roman" pitchFamily="18" charset="0"/>
                  <a:cs typeface="Times New Roman" pitchFamily="18" charset="0"/>
                </a:rPr>
                <a:t>chưa tích </a:t>
              </a:r>
              <a:r>
                <a:rPr lang="vi-VN" dirty="0" smtClean="0">
                  <a:solidFill>
                    <a:srgbClr val="000000"/>
                  </a:solidFill>
                  <a:latin typeface="Times New Roman" pitchFamily="18" charset="0"/>
                  <a:cs typeface="Times New Roman" pitchFamily="18" charset="0"/>
                </a:rPr>
                <a:t>cực</a:t>
              </a:r>
              <a:r>
                <a:rPr lang="en-US" dirty="0" smtClean="0">
                  <a:solidFill>
                    <a:srgbClr val="000000"/>
                  </a:solidFill>
                  <a:latin typeface="Times New Roman" pitchFamily="18" charset="0"/>
                  <a:cs typeface="Times New Roman" pitchFamily="18" charset="0"/>
                </a:rPr>
                <a:t>.</a:t>
              </a:r>
              <a:r>
                <a:rPr lang="vi-VN" dirty="0" smtClean="0">
                  <a:solidFill>
                    <a:srgbClr val="000000"/>
                  </a:solidFill>
                  <a:latin typeface="Times New Roman" pitchFamily="18" charset="0"/>
                  <a:cs typeface="Times New Roman" pitchFamily="18" charset="0"/>
                </a:rPr>
                <a:t> </a:t>
              </a:r>
              <a:r>
                <a:rPr lang="en-US" dirty="0" smtClean="0">
                  <a:solidFill>
                    <a:srgbClr val="000000"/>
                  </a:solidFill>
                  <a:latin typeface="Times New Roman" pitchFamily="18" charset="0"/>
                  <a:cs typeface="Times New Roman" pitchFamily="18" charset="0"/>
                </a:rPr>
                <a:t>Đ</a:t>
              </a:r>
              <a:r>
                <a:rPr lang="vi-VN" dirty="0">
                  <a:solidFill>
                    <a:srgbClr val="000000"/>
                  </a:solidFill>
                  <a:latin typeface="Times New Roman" pitchFamily="18" charset="0"/>
                  <a:cs typeface="Times New Roman" pitchFamily="18" charset="0"/>
                </a:rPr>
                <a:t>ề tài gia hạn </a:t>
              </a:r>
              <a:r>
                <a:rPr lang="en-US" dirty="0" err="1">
                  <a:solidFill>
                    <a:srgbClr val="000000"/>
                  </a:solidFill>
                  <a:latin typeface="Times New Roman" pitchFamily="18" charset="0"/>
                  <a:cs typeface="Times New Roman" pitchFamily="18" charset="0"/>
                </a:rPr>
                <a:t>là</a:t>
              </a:r>
              <a:r>
                <a:rPr lang="vi-VN" dirty="0">
                  <a:solidFill>
                    <a:srgbClr val="000000"/>
                  </a:solidFill>
                  <a:latin typeface="Times New Roman" pitchFamily="18" charset="0"/>
                  <a:cs typeface="Times New Roman" pitchFamily="18" charset="0"/>
                </a:rPr>
                <a:t>m mất đi tính cấp thiết của đề tài</a:t>
              </a:r>
              <a:r>
                <a:rPr lang="vi-VN" dirty="0" smtClean="0">
                  <a:solidFill>
                    <a:srgbClr val="000000"/>
                  </a:solidFill>
                  <a:latin typeface="Times New Roman" pitchFamily="18" charset="0"/>
                  <a:cs typeface="Times New Roman" pitchFamily="18" charset="0"/>
                </a:rPr>
                <a:t>.</a:t>
              </a:r>
              <a:r>
                <a:rPr lang="en-US" dirty="0" smtClean="0">
                  <a:solidFill>
                    <a:srgbClr val="000000"/>
                  </a:solidFill>
                  <a:latin typeface="Times New Roman" pitchFamily="18" charset="0"/>
                  <a:cs typeface="Times New Roman" pitchFamily="18" charset="0"/>
                </a:rPr>
                <a:t>, </a:t>
              </a:r>
              <a:r>
                <a:rPr lang="en-US" dirty="0" err="1" smtClean="0">
                  <a:solidFill>
                    <a:srgbClr val="000000"/>
                  </a:solidFill>
                  <a:latin typeface="Times New Roman" pitchFamily="18" charset="0"/>
                  <a:cs typeface="Times New Roman" pitchFamily="18" charset="0"/>
                </a:rPr>
                <a:t>ảnh</a:t>
              </a:r>
              <a:r>
                <a:rPr lang="en-US" dirty="0" smtClean="0">
                  <a:solidFill>
                    <a:srgbClr val="000000"/>
                  </a:solidFill>
                  <a:latin typeface="Times New Roman" pitchFamily="18" charset="0"/>
                  <a:cs typeface="Times New Roman" pitchFamily="18" charset="0"/>
                </a:rPr>
                <a:t> </a:t>
              </a:r>
              <a:r>
                <a:rPr lang="en-US" dirty="0" err="1">
                  <a:solidFill>
                    <a:srgbClr val="000000"/>
                  </a:solidFill>
                  <a:latin typeface="Times New Roman" pitchFamily="18" charset="0"/>
                  <a:cs typeface="Times New Roman" pitchFamily="18" charset="0"/>
                </a:rPr>
                <a:t>hưởng</a:t>
              </a:r>
              <a:r>
                <a:rPr lang="vi-VN" dirty="0">
                  <a:solidFill>
                    <a:srgbClr val="000000"/>
                  </a:solidFill>
                  <a:latin typeface="Times New Roman" pitchFamily="18" charset="0"/>
                  <a:cs typeface="Times New Roman" pitchFamily="18" charset="0"/>
                </a:rPr>
                <a:t> nghiệm </a:t>
              </a:r>
              <a:r>
                <a:rPr lang="vi-VN" dirty="0" smtClean="0">
                  <a:solidFill>
                    <a:srgbClr val="000000"/>
                  </a:solidFill>
                  <a:latin typeface="Times New Roman" pitchFamily="18" charset="0"/>
                  <a:cs typeface="Times New Roman" pitchFamily="18" charset="0"/>
                </a:rPr>
                <a:t>thu</a:t>
              </a:r>
              <a:r>
                <a:rPr lang="en-US" dirty="0" smtClean="0">
                  <a:solidFill>
                    <a:srgbClr val="000000"/>
                  </a:solidFill>
                  <a:latin typeface="Times New Roman" pitchFamily="18" charset="0"/>
                  <a:cs typeface="Times New Roman" pitchFamily="18" charset="0"/>
                </a:rPr>
                <a:t>, </a:t>
              </a:r>
              <a:r>
                <a:rPr lang="vi-VN" dirty="0" smtClean="0">
                  <a:solidFill>
                    <a:srgbClr val="000000"/>
                  </a:solidFill>
                  <a:latin typeface="Times New Roman" pitchFamily="18" charset="0"/>
                  <a:cs typeface="Times New Roman" pitchFamily="18" charset="0"/>
                </a:rPr>
                <a:t>tổng </a:t>
              </a:r>
              <a:r>
                <a:rPr lang="vi-VN" dirty="0">
                  <a:solidFill>
                    <a:srgbClr val="000000"/>
                  </a:solidFill>
                  <a:latin typeface="Times New Roman" pitchFamily="18" charset="0"/>
                  <a:cs typeface="Times New Roman" pitchFamily="18" charset="0"/>
                </a:rPr>
                <a:t>kết các hoạt động </a:t>
              </a:r>
              <a:r>
                <a:rPr lang="en-US" dirty="0">
                  <a:solidFill>
                    <a:srgbClr val="000000"/>
                  </a:solidFill>
                  <a:latin typeface="Times New Roman" pitchFamily="18" charset="0"/>
                  <a:cs typeface="Times New Roman" pitchFamily="18" charset="0"/>
                </a:rPr>
                <a:t>KH</a:t>
              </a:r>
              <a:r>
                <a:rPr lang="vi-VN" dirty="0">
                  <a:solidFill>
                    <a:srgbClr val="000000"/>
                  </a:solidFill>
                  <a:latin typeface="Times New Roman" pitchFamily="18" charset="0"/>
                  <a:cs typeface="Times New Roman" pitchFamily="18" charset="0"/>
                </a:rPr>
                <a:t> của Nhà trường</a:t>
              </a:r>
              <a:r>
                <a:rPr lang="en-US" dirty="0">
                  <a:solidFill>
                    <a:srgbClr val="000000"/>
                  </a:solidFill>
                  <a:latin typeface="Times New Roman" pitchFamily="18" charset="0"/>
                  <a:cs typeface="Times New Roman" pitchFamily="18" charset="0"/>
                </a:rPr>
                <a:t>.</a:t>
              </a:r>
            </a:p>
            <a:p>
              <a:pPr eaLnBrk="0" hangingPunct="0"/>
              <a:endParaRPr lang="en-US" dirty="0">
                <a:solidFill>
                  <a:srgbClr val="000000"/>
                </a:solidFill>
                <a:latin typeface="Times New Roman" pitchFamily="18" charset="0"/>
                <a:cs typeface="Times New Roman" pitchFamily="18" charset="0"/>
              </a:endParaRPr>
            </a:p>
            <a:p>
              <a:pPr eaLnBrk="0" hangingPunct="0"/>
              <a:endParaRPr lang="en-US" dirty="0">
                <a:solidFill>
                  <a:srgbClr val="000000"/>
                </a:solidFill>
                <a:latin typeface="Times New Roman" pitchFamily="18" charset="0"/>
                <a:cs typeface="Times New Roman" pitchFamily="18" charset="0"/>
              </a:endParaRPr>
            </a:p>
          </p:txBody>
        </p:sp>
        <p:sp>
          <p:nvSpPr>
            <p:cNvPr id="41" name="AutoShape 119"/>
            <p:cNvSpPr>
              <a:spLocks noChangeArrowheads="1"/>
            </p:cNvSpPr>
            <p:nvPr/>
          </p:nvSpPr>
          <p:spPr bwMode="gray">
            <a:xfrm>
              <a:off x="7202344" y="2841625"/>
              <a:ext cx="1693862" cy="2803525"/>
            </a:xfrm>
            <a:prstGeom prst="roundRect">
              <a:avLst>
                <a:gd name="adj" fmla="val 16667"/>
              </a:avLst>
            </a:prstGeom>
            <a:solidFill>
              <a:srgbClr val="DDDDDD"/>
            </a:solidFill>
            <a:ln>
              <a:noFill/>
            </a:ln>
            <a:effectLst/>
          </p:spPr>
          <p:txBody>
            <a:bodyPr wrap="none" anchor="ctr"/>
            <a:lstStyle/>
            <a:p>
              <a:endParaRPr lang="en-US"/>
            </a:p>
          </p:txBody>
        </p:sp>
        <p:sp>
          <p:nvSpPr>
            <p:cNvPr id="42" name="AutoShape 120"/>
            <p:cNvSpPr>
              <a:spLocks noChangeArrowheads="1"/>
            </p:cNvSpPr>
            <p:nvPr/>
          </p:nvSpPr>
          <p:spPr bwMode="gray">
            <a:xfrm>
              <a:off x="7219805" y="4905375"/>
              <a:ext cx="1670799" cy="709612"/>
            </a:xfrm>
            <a:prstGeom prst="roundRect">
              <a:avLst>
                <a:gd name="adj" fmla="val 50000"/>
              </a:avLst>
            </a:prstGeom>
            <a:gradFill flip="none" rotWithShape="1">
              <a:gsLst>
                <a:gs pos="0">
                  <a:srgbClr val="B2B2B2">
                    <a:tint val="66000"/>
                    <a:satMod val="160000"/>
                  </a:srgbClr>
                </a:gs>
                <a:gs pos="50000">
                  <a:srgbClr val="B2B2B2">
                    <a:tint val="44500"/>
                    <a:satMod val="160000"/>
                  </a:srgbClr>
                </a:gs>
                <a:gs pos="100000">
                  <a:srgbClr val="B2B2B2">
                    <a:tint val="23500"/>
                    <a:satMod val="160000"/>
                  </a:srgbClr>
                </a:gs>
              </a:gsLst>
              <a:lin ang="16200000" scaled="1"/>
              <a:tileRect/>
            </a:gradFill>
            <a:ln>
              <a:noFill/>
            </a:ln>
            <a:effectLst/>
          </p:spPr>
          <p:txBody>
            <a:bodyPr wrap="none" anchor="ctr"/>
            <a:lstStyle/>
            <a:p>
              <a:endParaRPr lang="en-US"/>
            </a:p>
          </p:txBody>
        </p:sp>
        <p:sp>
          <p:nvSpPr>
            <p:cNvPr id="43" name="AutoShape 121"/>
            <p:cNvSpPr>
              <a:spLocks noChangeArrowheads="1"/>
            </p:cNvSpPr>
            <p:nvPr/>
          </p:nvSpPr>
          <p:spPr bwMode="gray">
            <a:xfrm>
              <a:off x="7219805" y="2863850"/>
              <a:ext cx="1670799" cy="708025"/>
            </a:xfrm>
            <a:prstGeom prst="roundRect">
              <a:avLst>
                <a:gd name="adj" fmla="val 50000"/>
              </a:avLst>
            </a:prstGeom>
            <a:gradFill flip="none" rotWithShape="1">
              <a:gsLst>
                <a:gs pos="0">
                  <a:srgbClr val="B2B2B2">
                    <a:tint val="66000"/>
                    <a:satMod val="160000"/>
                  </a:srgbClr>
                </a:gs>
                <a:gs pos="50000">
                  <a:srgbClr val="B2B2B2">
                    <a:tint val="44500"/>
                    <a:satMod val="160000"/>
                  </a:srgbClr>
                </a:gs>
                <a:gs pos="100000">
                  <a:srgbClr val="B2B2B2">
                    <a:tint val="23500"/>
                    <a:satMod val="160000"/>
                  </a:srgbClr>
                </a:gs>
              </a:gsLst>
              <a:lin ang="8100000" scaled="1"/>
              <a:tileRect/>
            </a:gradFill>
            <a:ln>
              <a:noFill/>
            </a:ln>
            <a:effectLst/>
          </p:spPr>
          <p:txBody>
            <a:bodyPr wrap="none" anchor="ctr"/>
            <a:lstStyle/>
            <a:p>
              <a:endParaRPr lang="en-US"/>
            </a:p>
          </p:txBody>
        </p:sp>
        <p:grpSp>
          <p:nvGrpSpPr>
            <p:cNvPr id="44" name="Group 122"/>
            <p:cNvGrpSpPr>
              <a:grpSpLocks/>
            </p:cNvGrpSpPr>
            <p:nvPr/>
          </p:nvGrpSpPr>
          <p:grpSpPr bwMode="auto">
            <a:xfrm>
              <a:off x="7778605" y="2530525"/>
              <a:ext cx="653859" cy="622726"/>
              <a:chOff x="1289" y="587"/>
              <a:chExt cx="668" cy="647"/>
            </a:xfrm>
          </p:grpSpPr>
          <p:sp>
            <p:nvSpPr>
              <p:cNvPr id="45" name="Oval 123"/>
              <p:cNvSpPr>
                <a:spLocks noChangeArrowheads="1"/>
              </p:cNvSpPr>
              <p:nvPr/>
            </p:nvSpPr>
            <p:spPr bwMode="gray">
              <a:xfrm>
                <a:off x="1289" y="646"/>
                <a:ext cx="668" cy="540"/>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latin typeface="Times New Roman" pitchFamily="18" charset="0"/>
                  <a:cs typeface="Times New Roman" pitchFamily="18" charset="0"/>
                </a:endParaRPr>
              </a:p>
            </p:txBody>
          </p:sp>
          <p:sp>
            <p:nvSpPr>
              <p:cNvPr id="46" name="Oval 124"/>
              <p:cNvSpPr>
                <a:spLocks noChangeArrowheads="1"/>
              </p:cNvSpPr>
              <p:nvPr/>
            </p:nvSpPr>
            <p:spPr bwMode="gray">
              <a:xfrm>
                <a:off x="1296" y="587"/>
                <a:ext cx="646" cy="647"/>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47" name="Oval 125"/>
              <p:cNvSpPr>
                <a:spLocks noChangeArrowheads="1"/>
              </p:cNvSpPr>
              <p:nvPr/>
            </p:nvSpPr>
            <p:spPr bwMode="gray">
              <a:xfrm>
                <a:off x="1304" y="591"/>
                <a:ext cx="631" cy="63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48" name="Oval 126"/>
              <p:cNvSpPr>
                <a:spLocks noChangeArrowheads="1"/>
              </p:cNvSpPr>
              <p:nvPr/>
            </p:nvSpPr>
            <p:spPr bwMode="gray">
              <a:xfrm>
                <a:off x="1311" y="597"/>
                <a:ext cx="600" cy="589"/>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49" name="Oval 127"/>
              <p:cNvSpPr>
                <a:spLocks noChangeArrowheads="1"/>
              </p:cNvSpPr>
              <p:nvPr/>
            </p:nvSpPr>
            <p:spPr bwMode="gray">
              <a:xfrm>
                <a:off x="1346" y="613"/>
                <a:ext cx="533" cy="479"/>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grpSp>
        <p:sp>
          <p:nvSpPr>
            <p:cNvPr id="50" name="Text Box 128"/>
            <p:cNvSpPr txBox="1">
              <a:spLocks noChangeArrowheads="1"/>
            </p:cNvSpPr>
            <p:nvPr/>
          </p:nvSpPr>
          <p:spPr bwMode="gray">
            <a:xfrm>
              <a:off x="7962670" y="2617787"/>
              <a:ext cx="28572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2400" dirty="0" smtClean="0">
                  <a:solidFill>
                    <a:srgbClr val="000000"/>
                  </a:solidFill>
                  <a:latin typeface="Times New Roman" pitchFamily="18" charset="0"/>
                  <a:cs typeface="Times New Roman" pitchFamily="18" charset="0"/>
                </a:rPr>
                <a:t>4</a:t>
              </a:r>
              <a:endParaRPr lang="en-US" sz="2400" dirty="0">
                <a:solidFill>
                  <a:srgbClr val="000000"/>
                </a:solidFill>
                <a:latin typeface="Times New Roman" pitchFamily="18" charset="0"/>
                <a:cs typeface="Times New Roman" pitchFamily="18" charset="0"/>
              </a:endParaRPr>
            </a:p>
          </p:txBody>
        </p:sp>
        <p:sp>
          <p:nvSpPr>
            <p:cNvPr id="51" name="Text Box 129"/>
            <p:cNvSpPr txBox="1">
              <a:spLocks noChangeArrowheads="1"/>
            </p:cNvSpPr>
            <p:nvPr/>
          </p:nvSpPr>
          <p:spPr bwMode="gray">
            <a:xfrm>
              <a:off x="7245205" y="3228974"/>
              <a:ext cx="1660549" cy="13230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vi-VN" dirty="0">
                  <a:solidFill>
                    <a:srgbClr val="000000"/>
                  </a:solidFill>
                  <a:latin typeface="Times New Roman" pitchFamily="18" charset="0"/>
                  <a:cs typeface="Times New Roman" pitchFamily="18" charset="0"/>
                </a:rPr>
                <a:t>Nguồn lực về hợp tác quốc tế chưa đầu tư xứng tầm với vị thế của Trường</a:t>
              </a:r>
              <a:endParaRPr lang="en-US" dirty="0">
                <a:solidFill>
                  <a:srgbClr val="000000"/>
                </a:solidFill>
                <a:latin typeface="Times New Roman" pitchFamily="18" charset="0"/>
                <a:cs typeface="Times New Roman" pitchFamily="18" charset="0"/>
              </a:endParaRPr>
            </a:p>
            <a:p>
              <a:pPr algn="just" eaLnBrk="0" hangingPunct="0"/>
              <a:endParaRPr lang="en-US" dirty="0">
                <a:solidFill>
                  <a:srgbClr val="000000"/>
                </a:solidFill>
                <a:latin typeface="Times New Roman" pitchFamily="18" charset="0"/>
                <a:cs typeface="Times New Roman" pitchFamily="18" charset="0"/>
              </a:endParaRPr>
            </a:p>
          </p:txBody>
        </p:sp>
        <p:grpSp>
          <p:nvGrpSpPr>
            <p:cNvPr id="52" name="Group 97"/>
            <p:cNvGrpSpPr>
              <a:grpSpLocks/>
            </p:cNvGrpSpPr>
            <p:nvPr/>
          </p:nvGrpSpPr>
          <p:grpSpPr bwMode="auto">
            <a:xfrm>
              <a:off x="3232474" y="2530525"/>
              <a:ext cx="653859" cy="622726"/>
              <a:chOff x="1289" y="587"/>
              <a:chExt cx="668" cy="647"/>
            </a:xfrm>
          </p:grpSpPr>
          <p:sp>
            <p:nvSpPr>
              <p:cNvPr id="53" name="Oval 98"/>
              <p:cNvSpPr>
                <a:spLocks noChangeArrowheads="1"/>
              </p:cNvSpPr>
              <p:nvPr/>
            </p:nvSpPr>
            <p:spPr bwMode="gray">
              <a:xfrm>
                <a:off x="1289" y="646"/>
                <a:ext cx="668" cy="540"/>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latin typeface="Times New Roman" pitchFamily="18" charset="0"/>
                  <a:cs typeface="Times New Roman" pitchFamily="18" charset="0"/>
                </a:endParaRPr>
              </a:p>
            </p:txBody>
          </p:sp>
          <p:sp>
            <p:nvSpPr>
              <p:cNvPr id="54" name="Oval 99"/>
              <p:cNvSpPr>
                <a:spLocks noChangeArrowheads="1"/>
              </p:cNvSpPr>
              <p:nvPr/>
            </p:nvSpPr>
            <p:spPr bwMode="gray">
              <a:xfrm>
                <a:off x="1296" y="587"/>
                <a:ext cx="646" cy="647"/>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 name="Oval 100"/>
              <p:cNvSpPr>
                <a:spLocks noChangeArrowheads="1"/>
              </p:cNvSpPr>
              <p:nvPr/>
            </p:nvSpPr>
            <p:spPr bwMode="gray">
              <a:xfrm>
                <a:off x="1304" y="591"/>
                <a:ext cx="631" cy="63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6" name="Oval 101"/>
              <p:cNvSpPr>
                <a:spLocks noChangeArrowheads="1"/>
              </p:cNvSpPr>
              <p:nvPr/>
            </p:nvSpPr>
            <p:spPr bwMode="gray">
              <a:xfrm>
                <a:off x="1311" y="597"/>
                <a:ext cx="600" cy="589"/>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7" name="Oval 102"/>
              <p:cNvSpPr>
                <a:spLocks noChangeArrowheads="1"/>
              </p:cNvSpPr>
              <p:nvPr/>
            </p:nvSpPr>
            <p:spPr bwMode="gray">
              <a:xfrm>
                <a:off x="1346" y="613"/>
                <a:ext cx="533" cy="479"/>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grpSp>
        <p:sp>
          <p:nvSpPr>
            <p:cNvPr id="58" name="Text Box 103"/>
            <p:cNvSpPr txBox="1">
              <a:spLocks noChangeArrowheads="1"/>
            </p:cNvSpPr>
            <p:nvPr/>
          </p:nvSpPr>
          <p:spPr bwMode="gray">
            <a:xfrm>
              <a:off x="3383249" y="2622867"/>
              <a:ext cx="352309"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2400" dirty="0" smtClean="0">
                  <a:solidFill>
                    <a:srgbClr val="000000"/>
                  </a:solidFill>
                  <a:latin typeface="Times New Roman" pitchFamily="18" charset="0"/>
                  <a:cs typeface="Times New Roman" pitchFamily="18" charset="0"/>
                </a:rPr>
                <a:t>2</a:t>
              </a:r>
              <a:endParaRPr lang="en-US" sz="2400" dirty="0">
                <a:solidFill>
                  <a:srgbClr val="000000"/>
                </a:solidFill>
                <a:latin typeface="Times New Roman" pitchFamily="18" charset="0"/>
                <a:cs typeface="Times New Roman" pitchFamily="18" charset="0"/>
              </a:endParaRPr>
            </a:p>
          </p:txBody>
        </p:sp>
      </p:grpSp>
      <p:grpSp>
        <p:nvGrpSpPr>
          <p:cNvPr id="5" name="Group 4"/>
          <p:cNvGrpSpPr/>
          <p:nvPr/>
        </p:nvGrpSpPr>
        <p:grpSpPr>
          <a:xfrm>
            <a:off x="3365207" y="899314"/>
            <a:ext cx="2514600" cy="990600"/>
            <a:chOff x="3429000" y="1143000"/>
            <a:chExt cx="2514600" cy="990600"/>
          </a:xfrm>
        </p:grpSpPr>
        <p:sp>
          <p:nvSpPr>
            <p:cNvPr id="3" name="Rounded Rectangle 2"/>
            <p:cNvSpPr/>
            <p:nvPr/>
          </p:nvSpPr>
          <p:spPr>
            <a:xfrm>
              <a:off x="3429000" y="1143000"/>
              <a:ext cx="2514600" cy="990600"/>
            </a:xfrm>
            <a:prstGeom prst="roundRect">
              <a:avLst/>
            </a:prstGeom>
            <a:gradFill flip="none" rotWithShape="1">
              <a:gsLst>
                <a:gs pos="0">
                  <a:schemeClr val="accent3">
                    <a:lumMod val="40000"/>
                    <a:lumOff val="60000"/>
                    <a:shade val="30000"/>
                    <a:satMod val="115000"/>
                  </a:schemeClr>
                </a:gs>
                <a:gs pos="50000">
                  <a:schemeClr val="accent3">
                    <a:lumMod val="40000"/>
                    <a:lumOff val="60000"/>
                    <a:shade val="67500"/>
                    <a:satMod val="115000"/>
                  </a:schemeClr>
                </a:gs>
                <a:gs pos="100000">
                  <a:schemeClr val="accent3">
                    <a:lumMod val="40000"/>
                    <a:lumOff val="6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ounded Rectangle 3"/>
            <p:cNvSpPr/>
            <p:nvPr/>
          </p:nvSpPr>
          <p:spPr>
            <a:xfrm>
              <a:off x="3657600" y="1219200"/>
              <a:ext cx="2057400" cy="685800"/>
            </a:xfrm>
            <a:prstGeom prst="roundRect">
              <a:avLst/>
            </a:prstGeom>
            <a:gradFill flip="none" rotWithShape="1">
              <a:gsLst>
                <a:gs pos="0">
                  <a:schemeClr val="tx1">
                    <a:lumMod val="95000"/>
                    <a:shade val="30000"/>
                    <a:satMod val="115000"/>
                  </a:schemeClr>
                </a:gs>
                <a:gs pos="50000">
                  <a:schemeClr val="tx1">
                    <a:lumMod val="95000"/>
                    <a:shade val="67500"/>
                    <a:satMod val="115000"/>
                  </a:schemeClr>
                </a:gs>
                <a:gs pos="100000">
                  <a:schemeClr val="tx1">
                    <a:lumMod val="9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Text Box 103"/>
            <p:cNvSpPr txBox="1">
              <a:spLocks noChangeArrowheads="1"/>
            </p:cNvSpPr>
            <p:nvPr/>
          </p:nvSpPr>
          <p:spPr bwMode="gray">
            <a:xfrm>
              <a:off x="3657600" y="1333500"/>
              <a:ext cx="20574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2400" b="1" dirty="0" smtClean="0">
                  <a:solidFill>
                    <a:srgbClr val="000000"/>
                  </a:solidFill>
                  <a:latin typeface="Times New Roman" pitchFamily="18" charset="0"/>
                  <a:cs typeface="Times New Roman" pitchFamily="18" charset="0"/>
                </a:rPr>
                <a:t>TỒN TẠI</a:t>
              </a:r>
              <a:endParaRPr lang="en-US" sz="2400" b="1" dirty="0">
                <a:solidFill>
                  <a:srgbClr val="000000"/>
                </a:solidFill>
                <a:latin typeface="Times New Roman" pitchFamily="18" charset="0"/>
                <a:cs typeface="Times New Roman" pitchFamily="18" charset="0"/>
              </a:endParaRPr>
            </a:p>
          </p:txBody>
        </p:sp>
      </p:grpSp>
      <p:sp>
        <p:nvSpPr>
          <p:cNvPr id="59" name="Text Box 104"/>
          <p:cNvSpPr txBox="1">
            <a:spLocks noChangeArrowheads="1"/>
          </p:cNvSpPr>
          <p:nvPr/>
        </p:nvSpPr>
        <p:spPr bwMode="gray">
          <a:xfrm>
            <a:off x="5031905" y="2940658"/>
            <a:ext cx="1667013" cy="313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dirty="0" smtClean="0">
                <a:solidFill>
                  <a:srgbClr val="000000"/>
                </a:solidFill>
                <a:latin typeface="Times New Roman" pitchFamily="18" charset="0"/>
                <a:cs typeface="Times New Roman" pitchFamily="18" charset="0"/>
              </a:rPr>
              <a:t>HS SV</a:t>
            </a:r>
            <a:r>
              <a:rPr lang="vi-VN" dirty="0">
                <a:solidFill>
                  <a:srgbClr val="000000"/>
                </a:solidFill>
                <a:latin typeface="Times New Roman" pitchFamily="18" charset="0"/>
                <a:cs typeface="Times New Roman" pitchFamily="18" charset="0"/>
              </a:rPr>
              <a:t> </a:t>
            </a:r>
            <a:r>
              <a:rPr lang="en-US" dirty="0" err="1" smtClean="0">
                <a:solidFill>
                  <a:srgbClr val="000000"/>
                </a:solidFill>
                <a:latin typeface="Times New Roman" pitchFamily="18" charset="0"/>
                <a:cs typeface="Times New Roman" pitchFamily="18" charset="0"/>
              </a:rPr>
              <a:t>ít</a:t>
            </a:r>
            <a:r>
              <a:rPr lang="en-US" dirty="0" smtClean="0">
                <a:solidFill>
                  <a:srgbClr val="000000"/>
                </a:solidFill>
                <a:latin typeface="Times New Roman" pitchFamily="18" charset="0"/>
                <a:cs typeface="Times New Roman" pitchFamily="18" charset="0"/>
              </a:rPr>
              <a:t> </a:t>
            </a:r>
            <a:r>
              <a:rPr lang="vi-VN" dirty="0" smtClean="0">
                <a:solidFill>
                  <a:srgbClr val="000000"/>
                </a:solidFill>
                <a:latin typeface="Times New Roman" pitchFamily="18" charset="0"/>
                <a:cs typeface="Times New Roman" pitchFamily="18" charset="0"/>
              </a:rPr>
              <a:t>quan </a:t>
            </a:r>
            <a:r>
              <a:rPr lang="vi-VN" dirty="0">
                <a:solidFill>
                  <a:srgbClr val="000000"/>
                </a:solidFill>
                <a:latin typeface="Times New Roman" pitchFamily="18" charset="0"/>
                <a:cs typeface="Times New Roman" pitchFamily="18" charset="0"/>
              </a:rPr>
              <a:t>tâm đến  </a:t>
            </a:r>
            <a:r>
              <a:rPr lang="en-US" dirty="0" smtClean="0">
                <a:solidFill>
                  <a:srgbClr val="000000"/>
                </a:solidFill>
                <a:latin typeface="Times New Roman" pitchFamily="18" charset="0"/>
                <a:cs typeface="Times New Roman" pitchFamily="18" charset="0"/>
              </a:rPr>
              <a:t>NCKH</a:t>
            </a:r>
            <a:r>
              <a:rPr lang="vi-VN" dirty="0" smtClean="0">
                <a:solidFill>
                  <a:srgbClr val="000000"/>
                </a:solidFill>
                <a:latin typeface="Times New Roman" pitchFamily="18" charset="0"/>
                <a:cs typeface="Times New Roman" pitchFamily="18" charset="0"/>
              </a:rPr>
              <a:t> chưa cao, số lượng tham gia ít</a:t>
            </a:r>
            <a:r>
              <a:rPr lang="en-US" dirty="0" smtClean="0">
                <a:solidFill>
                  <a:srgbClr val="000000"/>
                </a:solidFill>
                <a:latin typeface="Times New Roman" pitchFamily="18" charset="0"/>
                <a:cs typeface="Times New Roman" pitchFamily="18" charset="0"/>
              </a:rPr>
              <a:t>, </a:t>
            </a:r>
            <a:r>
              <a:rPr lang="vi-VN" dirty="0" smtClean="0">
                <a:solidFill>
                  <a:srgbClr val="000000"/>
                </a:solidFill>
                <a:latin typeface="Times New Roman" pitchFamily="18" charset="0"/>
                <a:cs typeface="Times New Roman" pitchFamily="18" charset="0"/>
              </a:rPr>
              <a:t>chưa </a:t>
            </a:r>
            <a:r>
              <a:rPr lang="vi-VN" dirty="0">
                <a:solidFill>
                  <a:srgbClr val="000000"/>
                </a:solidFill>
                <a:latin typeface="Times New Roman" pitchFamily="18" charset="0"/>
                <a:cs typeface="Times New Roman" pitchFamily="18" charset="0"/>
              </a:rPr>
              <a:t>thu hút đối tác đầu tư như các trường đại học </a:t>
            </a:r>
            <a:r>
              <a:rPr lang="vi-VN" dirty="0" smtClean="0">
                <a:solidFill>
                  <a:srgbClr val="000000"/>
                </a:solidFill>
                <a:latin typeface="Times New Roman" pitchFamily="18" charset="0"/>
                <a:cs typeface="Times New Roman" pitchFamily="18" charset="0"/>
              </a:rPr>
              <a:t>khác</a:t>
            </a:r>
            <a:r>
              <a:rPr lang="en-US" dirty="0" smtClean="0">
                <a:solidFill>
                  <a:srgbClr val="000000"/>
                </a:solidFill>
                <a:latin typeface="Times New Roman" pitchFamily="18" charset="0"/>
                <a:cs typeface="Times New Roman" pitchFamily="18" charset="0"/>
              </a:rPr>
              <a:t> do </a:t>
            </a:r>
            <a:r>
              <a:rPr lang="en-US" dirty="0" err="1" smtClean="0">
                <a:solidFill>
                  <a:srgbClr val="000000"/>
                </a:solidFill>
                <a:latin typeface="Times New Roman" pitchFamily="18" charset="0"/>
                <a:cs typeface="Times New Roman" pitchFamily="18" charset="0"/>
              </a:rPr>
              <a:t>lĩnh</a:t>
            </a:r>
            <a:r>
              <a:rPr lang="en-US" dirty="0" smtClean="0">
                <a:solidFill>
                  <a:srgbClr val="000000"/>
                </a:solidFill>
                <a:latin typeface="Times New Roman" pitchFamily="18" charset="0"/>
                <a:cs typeface="Times New Roman" pitchFamily="18" charset="0"/>
              </a:rPr>
              <a:t> </a:t>
            </a:r>
            <a:r>
              <a:rPr lang="en-US" dirty="0" err="1" smtClean="0">
                <a:solidFill>
                  <a:srgbClr val="000000"/>
                </a:solidFill>
                <a:latin typeface="Times New Roman" pitchFamily="18" charset="0"/>
                <a:cs typeface="Times New Roman" pitchFamily="18" charset="0"/>
              </a:rPr>
              <a:t>vực</a:t>
            </a:r>
            <a:r>
              <a:rPr lang="en-US" dirty="0" smtClean="0">
                <a:solidFill>
                  <a:srgbClr val="000000"/>
                </a:solidFill>
                <a:latin typeface="Times New Roman" pitchFamily="18" charset="0"/>
                <a:cs typeface="Times New Roman" pitchFamily="18" charset="0"/>
              </a:rPr>
              <a:t> </a:t>
            </a:r>
            <a:r>
              <a:rPr lang="en-US" dirty="0" err="1" smtClean="0">
                <a:solidFill>
                  <a:srgbClr val="000000"/>
                </a:solidFill>
                <a:latin typeface="Times New Roman" pitchFamily="18" charset="0"/>
                <a:cs typeface="Times New Roman" pitchFamily="18" charset="0"/>
              </a:rPr>
              <a:t>đào</a:t>
            </a:r>
            <a:r>
              <a:rPr lang="en-US" dirty="0" smtClean="0">
                <a:solidFill>
                  <a:srgbClr val="000000"/>
                </a:solidFill>
                <a:latin typeface="Times New Roman" pitchFamily="18" charset="0"/>
                <a:cs typeface="Times New Roman" pitchFamily="18" charset="0"/>
              </a:rPr>
              <a:t> </a:t>
            </a:r>
            <a:r>
              <a:rPr lang="en-US" dirty="0" err="1" smtClean="0">
                <a:solidFill>
                  <a:srgbClr val="000000"/>
                </a:solidFill>
                <a:latin typeface="Times New Roman" pitchFamily="18" charset="0"/>
                <a:cs typeface="Times New Roman" pitchFamily="18" charset="0"/>
              </a:rPr>
              <a:t>tạo</a:t>
            </a:r>
            <a:endParaRPr lang="en-US" dirty="0">
              <a:solidFill>
                <a:srgbClr val="000000"/>
              </a:solidFill>
              <a:latin typeface="Times New Roman" pitchFamily="18" charset="0"/>
              <a:cs typeface="Times New Roman" pitchFamily="18" charset="0"/>
            </a:endParaRPr>
          </a:p>
          <a:p>
            <a:pPr eaLnBrk="0" hangingPunct="0"/>
            <a:endParaRPr lang="en-US" dirty="0">
              <a:solidFill>
                <a:srgbClr val="000000"/>
              </a:solidFill>
              <a:latin typeface="Times New Roman" pitchFamily="18" charset="0"/>
              <a:cs typeface="Times New Roman" pitchFamily="18" charset="0"/>
            </a:endParaRPr>
          </a:p>
        </p:txBody>
      </p:sp>
    </p:spTree>
    <p:extLst>
      <p:ext uri="{BB962C8B-B14F-4D97-AF65-F5344CB8AC3E}">
        <p14:creationId xmlns:p14="http://schemas.microsoft.com/office/powerpoint/2010/main" val="18103376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6"/>
          <p:cNvSpPr txBox="1">
            <a:spLocks noChangeArrowheads="1"/>
          </p:cNvSpPr>
          <p:nvPr/>
        </p:nvSpPr>
        <p:spPr bwMode="auto">
          <a:xfrm>
            <a:off x="228600" y="1295400"/>
            <a:ext cx="8686800" cy="502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tx2"/>
              </a:buClr>
              <a:buSzPct val="115000"/>
              <a:buFont typeface="Wingdings" pitchFamily="2" charset="2"/>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algn="just"/>
            <a:r>
              <a:rPr lang="vi-VN" sz="2800" dirty="0" smtClean="0">
                <a:latin typeface="Times New Roman" pitchFamily="18" charset="0"/>
                <a:cs typeface="Times New Roman" pitchFamily="18" charset="0"/>
              </a:rPr>
              <a:t>Chưa được sự quan tâm đầu tư tài chính để phát triển </a:t>
            </a:r>
            <a:r>
              <a:rPr lang="en-US" sz="2800" dirty="0" smtClean="0">
                <a:latin typeface="Times New Roman" pitchFamily="18" charset="0"/>
                <a:cs typeface="Times New Roman" pitchFamily="18" charset="0"/>
              </a:rPr>
              <a:t>CSVC</a:t>
            </a:r>
            <a:r>
              <a:rPr lang="vi-VN" sz="2800" dirty="0" smtClean="0">
                <a:latin typeface="Times New Roman" pitchFamily="18" charset="0"/>
                <a:cs typeface="Times New Roman" pitchFamily="18" charset="0"/>
              </a:rPr>
              <a:t> theo định hướng của các chủ trương, chính sách của </a:t>
            </a:r>
            <a:r>
              <a:rPr lang="en-US" sz="2800" dirty="0" err="1" smtClean="0">
                <a:latin typeface="Times New Roman" pitchFamily="18" charset="0"/>
                <a:cs typeface="Times New Roman" pitchFamily="18" charset="0"/>
              </a:rPr>
              <a:t>Sở</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và Chính quyền </a:t>
            </a:r>
            <a:r>
              <a:rPr lang="en-US" sz="2800" dirty="0" smtClean="0">
                <a:latin typeface="Times New Roman" pitchFamily="18" charset="0"/>
                <a:cs typeface="Times New Roman" pitchFamily="18" charset="0"/>
              </a:rPr>
              <a:t>TP</a:t>
            </a:r>
            <a:r>
              <a:rPr lang="vi-VN" sz="2800" dirty="0" smtClean="0">
                <a:latin typeface="Times New Roman" pitchFamily="18" charset="0"/>
                <a:cs typeface="Times New Roman" pitchFamily="18" charset="0"/>
              </a:rPr>
              <a:t> đối với Trường.</a:t>
            </a:r>
            <a:endParaRPr lang="en-US" sz="2800" dirty="0" smtClean="0">
              <a:latin typeface="Times New Roman" pitchFamily="18" charset="0"/>
              <a:cs typeface="Times New Roman" pitchFamily="18" charset="0"/>
            </a:endParaRPr>
          </a:p>
          <a:p>
            <a:pPr algn="just"/>
            <a:r>
              <a:rPr lang="en-US" sz="2800" dirty="0" smtClean="0">
                <a:latin typeface="Times New Roman" pitchFamily="18" charset="0"/>
                <a:cs typeface="Times New Roman" pitchFamily="18" charset="0"/>
              </a:rPr>
              <a:t>P</a:t>
            </a:r>
            <a:r>
              <a:rPr lang="vi-VN" sz="2800" dirty="0" smtClean="0">
                <a:latin typeface="Times New Roman" pitchFamily="18" charset="0"/>
                <a:cs typeface="Times New Roman" pitchFamily="18" charset="0"/>
              </a:rPr>
              <a:t>hòng học, thí nghiệm chưa được hiện đại hóa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vi-VN" sz="2800" dirty="0" smtClean="0">
                <a:latin typeface="Times New Roman" pitchFamily="18" charset="0"/>
                <a:cs typeface="Times New Roman" pitchFamily="18" charset="0"/>
              </a:rPr>
              <a:t> chưa đáp ứng đầy đủ đào tạo theo hệ tín chỉ. </a:t>
            </a:r>
            <a:r>
              <a:rPr lang="en-US" sz="2800" dirty="0" smtClean="0">
                <a:latin typeface="Times New Roman" pitchFamily="18" charset="0"/>
                <a:cs typeface="Times New Roman" pitchFamily="18" charset="0"/>
              </a:rPr>
              <a:t>(</a:t>
            </a:r>
            <a:r>
              <a:rPr lang="en-US" sz="2800" dirty="0" err="1" smtClean="0">
                <a:latin typeface="Times New Roman" pitchFamily="18" charset="0"/>
                <a:cs typeface="Times New Roman" pitchFamily="18" charset="0"/>
              </a:rPr>
              <a:t>Khoa</a:t>
            </a:r>
            <a:r>
              <a:rPr lang="vi-VN" sz="2800" dirty="0" smtClean="0">
                <a:latin typeface="Times New Roman" pitchFamily="18" charset="0"/>
                <a:cs typeface="Times New Roman" pitchFamily="18" charset="0"/>
              </a:rPr>
              <a:t> Cơ khí chưa có phòng thí nghiệm đo lường chính xác, khoa Điện - Điện tử chưa có phòng đo lường kỹ thuật, v.v...</a:t>
            </a:r>
            <a:r>
              <a:rPr lang="en-US" sz="2800" dirty="0" smtClean="0">
                <a:latin typeface="Times New Roman" pitchFamily="18" charset="0"/>
                <a:cs typeface="Times New Roman" pitchFamily="18" charset="0"/>
              </a:rPr>
              <a:t>)</a:t>
            </a:r>
          </a:p>
          <a:p>
            <a:pPr algn="just"/>
            <a:r>
              <a:rPr lang="vi-VN" sz="2800" dirty="0" smtClean="0">
                <a:latin typeface="Times New Roman" pitchFamily="18" charset="0"/>
                <a:cs typeface="Times New Roman" pitchFamily="18" charset="0"/>
              </a:rPr>
              <a:t>Diện tích sàn sử dụng </a:t>
            </a:r>
            <a:r>
              <a:rPr lang="en-US" sz="2800" dirty="0" err="1" smtClean="0">
                <a:latin typeface="Times New Roman" pitchFamily="18" charset="0"/>
                <a:cs typeface="Times New Roman" pitchFamily="18" charset="0"/>
              </a:rPr>
              <a:t>cho</a:t>
            </a:r>
            <a:r>
              <a:rPr lang="en-US" sz="2800" dirty="0" smtClean="0">
                <a:latin typeface="Times New Roman" pitchFamily="18" charset="0"/>
                <a:cs typeface="Times New Roman" pitchFamily="18" charset="0"/>
              </a:rPr>
              <a:t> HSSV </a:t>
            </a:r>
            <a:r>
              <a:rPr lang="vi-VN" sz="2800" dirty="0">
                <a:latin typeface="Times New Roman" pitchFamily="18" charset="0"/>
                <a:cs typeface="Times New Roman" pitchFamily="18" charset="0"/>
              </a:rPr>
              <a:t>rất thấp </a:t>
            </a:r>
            <a:r>
              <a:rPr lang="en-US" sz="2800" dirty="0" smtClean="0">
                <a:latin typeface="Times New Roman" pitchFamily="18" charset="0"/>
                <a:cs typeface="Times New Roman" pitchFamily="18" charset="0"/>
              </a:rPr>
              <a:t>(</a:t>
            </a:r>
            <a:r>
              <a:rPr lang="vi-VN" sz="2800" dirty="0" smtClean="0">
                <a:latin typeface="Times New Roman" pitchFamily="18" charset="0"/>
                <a:cs typeface="Times New Roman" pitchFamily="18" charset="0"/>
              </a:rPr>
              <a:t>2011 - 2012  là 1,73m²</a:t>
            </a:r>
            <a:r>
              <a:rPr lang="en-US" sz="2800" dirty="0" smtClean="0">
                <a:latin typeface="Times New Roman" pitchFamily="18" charset="0"/>
                <a:cs typeface="Times New Roman" pitchFamily="18" charset="0"/>
              </a:rPr>
              <a:t>,</a:t>
            </a:r>
            <a:r>
              <a:rPr lang="vi-VN" sz="2800" dirty="0" smtClean="0">
                <a:latin typeface="Times New Roman" pitchFamily="18" charset="0"/>
                <a:cs typeface="Times New Roman" pitchFamily="18" charset="0"/>
              </a:rPr>
              <a:t> năm học 2012 - 2013 là 1,94m²). </a:t>
            </a:r>
            <a:endParaRPr lang="en-US" sz="2800" dirty="0" smtClean="0">
              <a:latin typeface="Times New Roman" pitchFamily="18" charset="0"/>
              <a:cs typeface="Times New Roman" pitchFamily="18" charset="0"/>
            </a:endParaRPr>
          </a:p>
          <a:p>
            <a:pPr algn="just"/>
            <a:r>
              <a:rPr lang="vi-VN" sz="2800" dirty="0" smtClean="0">
                <a:latin typeface="Times New Roman" pitchFamily="18" charset="0"/>
                <a:cs typeface="Times New Roman" pitchFamily="18" charset="0"/>
              </a:rPr>
              <a:t>Trang thiết bị đồ dùng dạy học còn thiếu và chưa đồng bộ.</a:t>
            </a:r>
            <a:endParaRPr lang="en-US" sz="2800" dirty="0">
              <a:latin typeface="Times New Roman" pitchFamily="18" charset="0"/>
              <a:cs typeface="Times New Roman" pitchFamily="18" charset="0"/>
            </a:endParaRPr>
          </a:p>
        </p:txBody>
      </p:sp>
      <p:sp>
        <p:nvSpPr>
          <p:cNvPr id="104"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en-US" sz="3200" dirty="0">
                <a:latin typeface="Times New Roman" pitchFamily="18" charset="0"/>
                <a:cs typeface="Times New Roman" pitchFamily="18" charset="0"/>
              </a:rPr>
              <a:t>THỰC TRẠNG </a:t>
            </a:r>
            <a:r>
              <a:rPr lang="vi-VN" sz="3200" dirty="0">
                <a:latin typeface="Times New Roman" pitchFamily="18" charset="0"/>
                <a:cs typeface="Times New Roman" pitchFamily="18" charset="0"/>
              </a:rPr>
              <a:t>VỀ </a:t>
            </a:r>
            <a:r>
              <a:rPr lang="en-US" sz="3200" dirty="0" smtClean="0">
                <a:latin typeface="Times New Roman" pitchFamily="18" charset="0"/>
                <a:cs typeface="Times New Roman" pitchFamily="18" charset="0"/>
              </a:rPr>
              <a:t>CƠ SỞ VẬT CHẤT</a:t>
            </a:r>
            <a:endParaRPr lang="en-US" sz="1800" dirty="0">
              <a:latin typeface="Times New Roman" pitchFamily="18" charset="0"/>
              <a:cs typeface="Times New Roman" pitchFamily="18" charset="0"/>
            </a:endParaRPr>
          </a:p>
        </p:txBody>
      </p:sp>
    </p:spTree>
    <p:extLst>
      <p:ext uri="{BB962C8B-B14F-4D97-AF65-F5344CB8AC3E}">
        <p14:creationId xmlns:p14="http://schemas.microsoft.com/office/powerpoint/2010/main" val="65145036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6"/>
          <p:cNvSpPr txBox="1">
            <a:spLocks noChangeArrowheads="1"/>
          </p:cNvSpPr>
          <p:nvPr/>
        </p:nvSpPr>
        <p:spPr bwMode="auto">
          <a:xfrm>
            <a:off x="76200" y="937635"/>
            <a:ext cx="8763000" cy="464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tx2"/>
              </a:buClr>
              <a:buSzPct val="115000"/>
              <a:buFont typeface="Wingdings" pitchFamily="2" charset="2"/>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algn="just"/>
            <a:r>
              <a:rPr lang="en-US" sz="2800" dirty="0" smtClean="0">
                <a:latin typeface="Times New Roman" pitchFamily="18" charset="0"/>
                <a:cs typeface="Times New Roman" pitchFamily="18" charset="0"/>
              </a:rPr>
              <a:t>C</a:t>
            </a:r>
            <a:r>
              <a:rPr lang="vi-VN" sz="2800" dirty="0" smtClean="0">
                <a:latin typeface="Times New Roman" pitchFamily="18" charset="0"/>
                <a:cs typeface="Times New Roman" pitchFamily="18" charset="0"/>
              </a:rPr>
              <a:t>hưa áp dụng phần mềm nghiệp vụ thư viện</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chưa trang bị phần mềm quản lý tài liệu. </a:t>
            </a:r>
            <a:endParaRPr lang="en-US" sz="2800" dirty="0" smtClean="0">
              <a:latin typeface="Times New Roman" pitchFamily="18" charset="0"/>
              <a:cs typeface="Times New Roman" pitchFamily="18" charset="0"/>
            </a:endParaRPr>
          </a:p>
          <a:p>
            <a:pPr algn="just"/>
            <a:r>
              <a:rPr lang="en-US" sz="2800" dirty="0" smtClean="0">
                <a:latin typeface="Times New Roman" pitchFamily="18" charset="0"/>
                <a:cs typeface="Times New Roman" pitchFamily="18" charset="0"/>
              </a:rPr>
              <a:t>C</a:t>
            </a:r>
            <a:r>
              <a:rPr lang="vi-VN" sz="2800" dirty="0" smtClean="0">
                <a:latin typeface="Times New Roman" pitchFamily="18" charset="0"/>
                <a:cs typeface="Times New Roman" pitchFamily="18" charset="0"/>
              </a:rPr>
              <a:t>hưa </a:t>
            </a:r>
            <a:r>
              <a:rPr lang="vi-VN" sz="2800" dirty="0">
                <a:latin typeface="Times New Roman" pitchFamily="18" charset="0"/>
                <a:cs typeface="Times New Roman" pitchFamily="18" charset="0"/>
              </a:rPr>
              <a:t>có </a:t>
            </a:r>
            <a:r>
              <a:rPr lang="vi-VN" sz="2800" dirty="0" smtClean="0">
                <a:latin typeface="Times New Roman" pitchFamily="18" charset="0"/>
                <a:cs typeface="Times New Roman" pitchFamily="18" charset="0"/>
              </a:rPr>
              <a:t>cơ </a:t>
            </a:r>
            <a:r>
              <a:rPr lang="vi-VN" sz="2800" dirty="0">
                <a:latin typeface="Times New Roman" pitchFamily="18" charset="0"/>
                <a:cs typeface="Times New Roman" pitchFamily="18" charset="0"/>
              </a:rPr>
              <a:t>sở dữ liệu điện tử và tra cứu tài liệu </a:t>
            </a:r>
            <a:r>
              <a:rPr lang="vi-VN" sz="2800" dirty="0" smtClean="0">
                <a:latin typeface="Times New Roman" pitchFamily="18" charset="0"/>
                <a:cs typeface="Times New Roman" pitchFamily="18" charset="0"/>
              </a:rPr>
              <a:t>qua </a:t>
            </a:r>
            <a:r>
              <a:rPr lang="en-US" sz="2800" dirty="0" smtClean="0">
                <a:latin typeface="Times New Roman" pitchFamily="18" charset="0"/>
                <a:cs typeface="Times New Roman" pitchFamily="18" charset="0"/>
              </a:rPr>
              <a:t>LAN, I</a:t>
            </a:r>
            <a:r>
              <a:rPr lang="vi-VN" sz="2800" dirty="0" smtClean="0">
                <a:latin typeface="Times New Roman" pitchFamily="18" charset="0"/>
                <a:cs typeface="Times New Roman" pitchFamily="18" charset="0"/>
              </a:rPr>
              <a:t>nternet</a:t>
            </a:r>
            <a:r>
              <a:rPr lang="vi-VN" sz="2800" dirty="0">
                <a:latin typeface="Times New Roman" pitchFamily="18" charset="0"/>
                <a:cs typeface="Times New Roman" pitchFamily="18" charset="0"/>
              </a:rPr>
              <a:t>. </a:t>
            </a:r>
            <a:endParaRPr lang="en-US" sz="2800" dirty="0" smtClean="0">
              <a:latin typeface="Times New Roman" pitchFamily="18" charset="0"/>
              <a:cs typeface="Times New Roman" pitchFamily="18" charset="0"/>
            </a:endParaRPr>
          </a:p>
          <a:p>
            <a:pPr algn="just"/>
            <a:r>
              <a:rPr lang="vi-VN" sz="2800" dirty="0" smtClean="0">
                <a:latin typeface="Times New Roman" pitchFamily="18" charset="0"/>
                <a:cs typeface="Times New Roman" pitchFamily="18" charset="0"/>
              </a:rPr>
              <a:t>Chưa </a:t>
            </a:r>
            <a:r>
              <a:rPr lang="vi-VN" sz="2800" dirty="0">
                <a:latin typeface="Times New Roman" pitchFamily="18" charset="0"/>
                <a:cs typeface="Times New Roman" pitchFamily="18" charset="0"/>
              </a:rPr>
              <a:t>đăng ký làm thành viên của liên thư viện.</a:t>
            </a:r>
            <a:endParaRPr lang="en-US" sz="2800" dirty="0">
              <a:latin typeface="Times New Roman" pitchFamily="18" charset="0"/>
              <a:cs typeface="Times New Roman" pitchFamily="18" charset="0"/>
            </a:endParaRPr>
          </a:p>
          <a:p>
            <a:pPr algn="just"/>
            <a:r>
              <a:rPr lang="vi-VN" sz="2800" dirty="0" smtClean="0">
                <a:latin typeface="Times New Roman" pitchFamily="18" charset="0"/>
                <a:cs typeface="Times New Roman" pitchFamily="18" charset="0"/>
              </a:rPr>
              <a:t>Nhân sự còn hạn chế về số lượng lẫn chuyên môn.</a:t>
            </a:r>
            <a:endParaRPr lang="en-US" sz="2800" dirty="0" smtClean="0">
              <a:latin typeface="Times New Roman" pitchFamily="18" charset="0"/>
              <a:cs typeface="Times New Roman" pitchFamily="18" charset="0"/>
            </a:endParaRPr>
          </a:p>
          <a:p>
            <a:pPr algn="just"/>
            <a:r>
              <a:rPr lang="vi-VN" sz="2800" dirty="0" smtClean="0">
                <a:latin typeface="Times New Roman" pitchFamily="18" charset="0"/>
                <a:cs typeface="Times New Roman" pitchFamily="18" charset="0"/>
              </a:rPr>
              <a:t>Hình thức phục vụ của thư viện còn </a:t>
            </a:r>
            <a:r>
              <a:rPr lang="en-US" sz="2800" dirty="0" smtClean="0">
                <a:latin typeface="Times New Roman" pitchFamily="18" charset="0"/>
                <a:cs typeface="Times New Roman" pitchFamily="18" charset="0"/>
              </a:rPr>
              <a:t>ở </a:t>
            </a:r>
            <a:r>
              <a:rPr lang="vi-VN" sz="2800" dirty="0" smtClean="0">
                <a:latin typeface="Times New Roman" pitchFamily="18" charset="0"/>
                <a:cs typeface="Times New Roman" pitchFamily="18" charset="0"/>
              </a:rPr>
              <a:t>dạng đóng. </a:t>
            </a:r>
            <a:endParaRPr lang="en-US" sz="2800" dirty="0" smtClean="0">
              <a:latin typeface="Times New Roman" pitchFamily="18" charset="0"/>
              <a:cs typeface="Times New Roman" pitchFamily="18" charset="0"/>
            </a:endParaRPr>
          </a:p>
          <a:p>
            <a:pPr algn="just"/>
            <a:r>
              <a:rPr lang="vi-VN" sz="2800" dirty="0" smtClean="0">
                <a:latin typeface="Times New Roman" pitchFamily="18" charset="0"/>
                <a:cs typeface="Times New Roman" pitchFamily="18" charset="0"/>
              </a:rPr>
              <a:t>Kinh phí đầu tư cho bổ sung tài liệu, giáo trình còn ít.</a:t>
            </a:r>
            <a:endParaRPr lang="en-US" sz="2800" dirty="0" smtClean="0">
              <a:latin typeface="Times New Roman" pitchFamily="18" charset="0"/>
              <a:cs typeface="Times New Roman" pitchFamily="18" charset="0"/>
            </a:endParaRPr>
          </a:p>
          <a:p>
            <a:pPr algn="just"/>
            <a:r>
              <a:rPr lang="vi-VN" sz="2800" dirty="0" smtClean="0">
                <a:latin typeface="Times New Roman" pitchFamily="18" charset="0"/>
                <a:cs typeface="Times New Roman" pitchFamily="18" charset="0"/>
              </a:rPr>
              <a:t> Thư viện của Trường chưa tương xứng và chưa đáp ứng được yêu cầu đào tạo và </a:t>
            </a:r>
            <a:r>
              <a:rPr lang="en-US" sz="2800" dirty="0" smtClean="0">
                <a:latin typeface="Times New Roman" pitchFamily="18" charset="0"/>
                <a:cs typeface="Times New Roman" pitchFamily="18" charset="0"/>
              </a:rPr>
              <a:t>NCKH</a:t>
            </a:r>
            <a:r>
              <a:rPr lang="vi-VN" sz="2800" dirty="0" smtClean="0">
                <a:latin typeface="Times New Roman" pitchFamily="18" charset="0"/>
                <a:cs typeface="Times New Roman" pitchFamily="18" charset="0"/>
              </a:rPr>
              <a:t> của cán bộ, </a:t>
            </a:r>
            <a:r>
              <a:rPr lang="en-US" sz="2800" dirty="0" smtClean="0">
                <a:latin typeface="Times New Roman" pitchFamily="18" charset="0"/>
                <a:cs typeface="Times New Roman" pitchFamily="18" charset="0"/>
              </a:rPr>
              <a:t>GV </a:t>
            </a:r>
            <a:r>
              <a:rPr lang="vi-VN" sz="2800" dirty="0" smtClean="0">
                <a:latin typeface="Times New Roman" pitchFamily="18" charset="0"/>
                <a:cs typeface="Times New Roman" pitchFamily="18" charset="0"/>
              </a:rPr>
              <a:t>và </a:t>
            </a:r>
            <a:r>
              <a:rPr lang="en-US" sz="2800" dirty="0" smtClean="0">
                <a:latin typeface="Times New Roman" pitchFamily="18" charset="0"/>
                <a:cs typeface="Times New Roman" pitchFamily="18" charset="0"/>
              </a:rPr>
              <a:t>SV</a:t>
            </a:r>
            <a:r>
              <a:rPr lang="vi-VN"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p:txBody>
      </p:sp>
      <p:sp>
        <p:nvSpPr>
          <p:cNvPr id="104"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en-US" sz="3200" dirty="0">
                <a:latin typeface="Times New Roman" pitchFamily="18" charset="0"/>
                <a:cs typeface="Times New Roman" pitchFamily="18" charset="0"/>
              </a:rPr>
              <a:t>THỰC TRẠNG </a:t>
            </a:r>
            <a:r>
              <a:rPr lang="vi-VN" sz="3200" dirty="0">
                <a:latin typeface="Times New Roman" pitchFamily="18" charset="0"/>
                <a:cs typeface="Times New Roman" pitchFamily="18" charset="0"/>
              </a:rPr>
              <a:t>VỀ </a:t>
            </a:r>
            <a:r>
              <a:rPr lang="en-US" sz="3200" dirty="0" smtClean="0">
                <a:latin typeface="Times New Roman" pitchFamily="18" charset="0"/>
                <a:cs typeface="Times New Roman" pitchFamily="18" charset="0"/>
              </a:rPr>
              <a:t>THƯ VIỆN</a:t>
            </a:r>
            <a:endParaRPr lang="en-US" sz="1800" dirty="0">
              <a:latin typeface="Times New Roman" pitchFamily="18" charset="0"/>
              <a:cs typeface="Times New Roman" pitchFamily="18" charset="0"/>
            </a:endParaRPr>
          </a:p>
        </p:txBody>
      </p:sp>
    </p:spTree>
    <p:extLst>
      <p:ext uri="{BB962C8B-B14F-4D97-AF65-F5344CB8AC3E}">
        <p14:creationId xmlns:p14="http://schemas.microsoft.com/office/powerpoint/2010/main" val="122601009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2"/>
          <p:cNvSpPr txBox="1">
            <a:spLocks noChangeArrowheads="1"/>
          </p:cNvSpPr>
          <p:nvPr/>
        </p:nvSpPr>
        <p:spPr bwMode="white">
          <a:xfrm>
            <a:off x="152400" y="304800"/>
            <a:ext cx="88392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2000" dirty="0" smtClean="0">
                <a:latin typeface="Times New Roman" pitchFamily="18" charset="0"/>
                <a:cs typeface="Times New Roman" pitchFamily="18" charset="0"/>
              </a:rPr>
              <a:t>ĐỊNH HƯỚNG CHIẾN LƯỢC PHÁT TRIỂN NHÀ TRƯỜNG </a:t>
            </a:r>
            <a:endParaRPr lang="en-US" sz="2000" dirty="0" smtClean="0">
              <a:latin typeface="Times New Roman" pitchFamily="18" charset="0"/>
              <a:cs typeface="Times New Roman" pitchFamily="18" charset="0"/>
            </a:endParaRPr>
          </a:p>
          <a:p>
            <a:r>
              <a:rPr lang="vi-VN" sz="2000" dirty="0" smtClean="0">
                <a:latin typeface="Times New Roman" pitchFamily="18" charset="0"/>
                <a:cs typeface="Times New Roman" pitchFamily="18" charset="0"/>
              </a:rPr>
              <a:t>VÀ TẦM NHÌN ĐẾN NĂM 2020</a:t>
            </a:r>
            <a:endParaRPr lang="en-US" sz="1200" dirty="0">
              <a:latin typeface="Times New Roman" pitchFamily="18" charset="0"/>
              <a:cs typeface="Times New Roman" pitchFamily="18" charset="0"/>
            </a:endParaRPr>
          </a:p>
        </p:txBody>
      </p:sp>
      <p:grpSp>
        <p:nvGrpSpPr>
          <p:cNvPr id="3" name="Group 2"/>
          <p:cNvGrpSpPr/>
          <p:nvPr/>
        </p:nvGrpSpPr>
        <p:grpSpPr>
          <a:xfrm>
            <a:off x="304800" y="1066800"/>
            <a:ext cx="8686800" cy="5763475"/>
            <a:chOff x="304800" y="1600200"/>
            <a:chExt cx="8686800" cy="3868634"/>
          </a:xfrm>
        </p:grpSpPr>
        <p:sp>
          <p:nvSpPr>
            <p:cNvPr id="84" name="AutoShape 3"/>
            <p:cNvSpPr>
              <a:spLocks noChangeArrowheads="1"/>
            </p:cNvSpPr>
            <p:nvPr/>
          </p:nvSpPr>
          <p:spPr bwMode="gray">
            <a:xfrm>
              <a:off x="6172200" y="2438400"/>
              <a:ext cx="2819400" cy="2895600"/>
            </a:xfrm>
            <a:prstGeom prst="chevron">
              <a:avLst>
                <a:gd name="adj" fmla="val 16468"/>
              </a:avLst>
            </a:prstGeom>
            <a:gradFill rotWithShape="1">
              <a:gsLst>
                <a:gs pos="0">
                  <a:schemeClr val="accent2"/>
                </a:gs>
                <a:gs pos="100000">
                  <a:schemeClr val="accent2">
                    <a:gamma/>
                    <a:shade val="46275"/>
                    <a:invGamma/>
                  </a:schemeClr>
                </a:gs>
              </a:gsLst>
              <a:lin ang="0" scaled="1"/>
            </a:gradFill>
            <a:ln w="38100">
              <a:solidFill>
                <a:srgbClr val="EAEAEA"/>
              </a:solidFill>
              <a:miter lim="800000"/>
              <a:headEnd/>
              <a:tailEnd/>
            </a:ln>
            <a:effectLst>
              <a:outerShdw dist="109250" dir="3267739" algn="ctr" rotWithShape="0">
                <a:srgbClr val="333333">
                  <a:alpha val="50000"/>
                </a:srgbClr>
              </a:outerShdw>
            </a:effectLst>
          </p:spPr>
          <p:txBody>
            <a:bodyPr anchor="ctr">
              <a:spAutoFit/>
            </a:bodyPr>
            <a:lstStyle/>
            <a:p>
              <a:endParaRPr lang="en-US"/>
            </a:p>
          </p:txBody>
        </p:sp>
        <p:sp>
          <p:nvSpPr>
            <p:cNvPr id="85" name="AutoShape 4"/>
            <p:cNvSpPr>
              <a:spLocks noChangeArrowheads="1"/>
            </p:cNvSpPr>
            <p:nvPr/>
          </p:nvSpPr>
          <p:spPr bwMode="gray">
            <a:xfrm>
              <a:off x="3200400" y="2438400"/>
              <a:ext cx="3505200" cy="2895600"/>
            </a:xfrm>
            <a:prstGeom prst="chevron">
              <a:avLst>
                <a:gd name="adj" fmla="val 17842"/>
              </a:avLst>
            </a:prstGeom>
            <a:gradFill rotWithShape="1">
              <a:gsLst>
                <a:gs pos="0">
                  <a:schemeClr val="hlink"/>
                </a:gs>
                <a:gs pos="100000">
                  <a:schemeClr val="hlink">
                    <a:gamma/>
                    <a:shade val="46275"/>
                    <a:invGamma/>
                  </a:schemeClr>
                </a:gs>
              </a:gsLst>
              <a:lin ang="0" scaled="1"/>
            </a:gradFill>
            <a:ln w="38100">
              <a:solidFill>
                <a:srgbClr val="EAEAEA"/>
              </a:solidFill>
              <a:miter lim="800000"/>
              <a:headEnd/>
              <a:tailEnd/>
            </a:ln>
            <a:effectLst>
              <a:outerShdw dist="109250" dir="3267739" algn="ctr" rotWithShape="0">
                <a:srgbClr val="333333">
                  <a:alpha val="50000"/>
                </a:srgbClr>
              </a:outerShdw>
            </a:effectLst>
          </p:spPr>
          <p:txBody>
            <a:bodyPr wrap="square" anchor="ctr">
              <a:spAutoFit/>
            </a:bodyPr>
            <a:lstStyle/>
            <a:p>
              <a:endParaRPr lang="en-US"/>
            </a:p>
          </p:txBody>
        </p:sp>
        <p:sp>
          <p:nvSpPr>
            <p:cNvPr id="86" name="AutoShape 5"/>
            <p:cNvSpPr>
              <a:spLocks noChangeArrowheads="1"/>
            </p:cNvSpPr>
            <p:nvPr/>
          </p:nvSpPr>
          <p:spPr bwMode="gray">
            <a:xfrm>
              <a:off x="304800" y="2438400"/>
              <a:ext cx="3429000" cy="2895600"/>
            </a:xfrm>
            <a:prstGeom prst="chevron">
              <a:avLst>
                <a:gd name="adj" fmla="val 17842"/>
              </a:avLst>
            </a:prstGeom>
            <a:gradFill rotWithShape="1">
              <a:gsLst>
                <a:gs pos="0">
                  <a:schemeClr val="accent1"/>
                </a:gs>
                <a:gs pos="100000">
                  <a:schemeClr val="accent1">
                    <a:gamma/>
                    <a:shade val="46275"/>
                    <a:invGamma/>
                  </a:schemeClr>
                </a:gs>
              </a:gsLst>
              <a:lin ang="0" scaled="1"/>
            </a:gradFill>
            <a:ln w="38100">
              <a:solidFill>
                <a:srgbClr val="EAEAEA"/>
              </a:solidFill>
              <a:miter lim="800000"/>
              <a:headEnd/>
              <a:tailEnd/>
            </a:ln>
            <a:effectLst>
              <a:outerShdw dist="109250" dir="3267739" algn="ctr" rotWithShape="0">
                <a:srgbClr val="333333">
                  <a:alpha val="50000"/>
                </a:srgbClr>
              </a:outerShdw>
            </a:effectLst>
          </p:spPr>
          <p:txBody>
            <a:bodyPr wrap="square" anchor="ctr">
              <a:spAutoFit/>
            </a:bodyPr>
            <a:lstStyle/>
            <a:p>
              <a:endParaRPr lang="en-US"/>
            </a:p>
          </p:txBody>
        </p:sp>
        <p:sp>
          <p:nvSpPr>
            <p:cNvPr id="87" name="AutoShape 6"/>
            <p:cNvSpPr>
              <a:spLocks noChangeArrowheads="1"/>
            </p:cNvSpPr>
            <p:nvPr/>
          </p:nvSpPr>
          <p:spPr bwMode="gray">
            <a:xfrm>
              <a:off x="838200" y="1600200"/>
              <a:ext cx="2057400" cy="574675"/>
            </a:xfrm>
            <a:prstGeom prst="roundRect">
              <a:avLst>
                <a:gd name="adj" fmla="val 50000"/>
              </a:avLst>
            </a:prstGeom>
            <a:gradFill rotWithShape="1">
              <a:gsLst>
                <a:gs pos="0">
                  <a:schemeClr val="accent1"/>
                </a:gs>
                <a:gs pos="100000">
                  <a:schemeClr val="accent1">
                    <a:gamma/>
                    <a:shade val="46275"/>
                    <a:invGamma/>
                  </a:schemeClr>
                </a:gs>
              </a:gsLst>
              <a:lin ang="0" scaled="1"/>
            </a:gradFill>
            <a:ln w="38100" algn="ctr">
              <a:solidFill>
                <a:srgbClr val="FFFFFF"/>
              </a:solidFill>
              <a:round/>
              <a:headEnd/>
              <a:tailEnd/>
            </a:ln>
            <a:effectLst>
              <a:outerShdw dist="63500" dir="3187806" algn="ctr" rotWithShape="0">
                <a:srgbClr val="001D3A"/>
              </a:outerShdw>
            </a:effectLst>
          </p:spPr>
          <p:txBody>
            <a:bodyPr wrap="none" anchor="ctr"/>
            <a:lstStyle/>
            <a:p>
              <a:pPr algn="ctr" eaLnBrk="0" hangingPunct="0"/>
              <a:r>
                <a:rPr lang="en-US" sz="2000" b="1" dirty="0" smtClean="0">
                  <a:latin typeface="Times New Roman" pitchFamily="18" charset="0"/>
                  <a:cs typeface="Times New Roman" pitchFamily="18" charset="0"/>
                </a:rPr>
                <a:t>TẦM NHÌN</a:t>
              </a:r>
              <a:endParaRPr lang="en-US" sz="2000" b="1" dirty="0">
                <a:latin typeface="Times New Roman" pitchFamily="18" charset="0"/>
                <a:cs typeface="Times New Roman" pitchFamily="18" charset="0"/>
              </a:endParaRPr>
            </a:p>
          </p:txBody>
        </p:sp>
        <p:sp>
          <p:nvSpPr>
            <p:cNvPr id="88" name="AutoShape 7"/>
            <p:cNvSpPr>
              <a:spLocks noChangeArrowheads="1"/>
            </p:cNvSpPr>
            <p:nvPr/>
          </p:nvSpPr>
          <p:spPr bwMode="gray">
            <a:xfrm>
              <a:off x="3657600" y="1600200"/>
              <a:ext cx="2057400" cy="574675"/>
            </a:xfrm>
            <a:prstGeom prst="roundRect">
              <a:avLst>
                <a:gd name="adj" fmla="val 50000"/>
              </a:avLst>
            </a:prstGeom>
            <a:gradFill rotWithShape="1">
              <a:gsLst>
                <a:gs pos="0">
                  <a:schemeClr val="hlink"/>
                </a:gs>
                <a:gs pos="100000">
                  <a:schemeClr val="hlink">
                    <a:gamma/>
                    <a:shade val="46275"/>
                    <a:invGamma/>
                  </a:schemeClr>
                </a:gs>
              </a:gsLst>
              <a:lin ang="0" scaled="1"/>
            </a:gradFill>
            <a:ln w="38100" algn="ctr">
              <a:solidFill>
                <a:srgbClr val="FFFFFF"/>
              </a:solidFill>
              <a:round/>
              <a:headEnd/>
              <a:tailEnd/>
            </a:ln>
            <a:effectLst>
              <a:outerShdw dist="63500" dir="3187806" algn="ctr" rotWithShape="0">
                <a:srgbClr val="001D3A"/>
              </a:outerShdw>
            </a:effectLst>
          </p:spPr>
          <p:txBody>
            <a:bodyPr wrap="none" anchor="ctr"/>
            <a:lstStyle/>
            <a:p>
              <a:pPr algn="ctr"/>
              <a:r>
                <a:rPr lang="en-US" sz="2000" b="1" dirty="0" smtClean="0">
                  <a:latin typeface="Times New Roman" pitchFamily="18" charset="0"/>
                  <a:cs typeface="Times New Roman" pitchFamily="18" charset="0"/>
                </a:rPr>
                <a:t>SỨ MỆNH</a:t>
              </a:r>
              <a:endParaRPr lang="en-US" sz="2000" b="1" dirty="0">
                <a:latin typeface="Times New Roman" pitchFamily="18" charset="0"/>
                <a:cs typeface="Times New Roman" pitchFamily="18" charset="0"/>
              </a:endParaRPr>
            </a:p>
          </p:txBody>
        </p:sp>
        <p:sp>
          <p:nvSpPr>
            <p:cNvPr id="89" name="AutoShape 8"/>
            <p:cNvSpPr>
              <a:spLocks noChangeArrowheads="1"/>
            </p:cNvSpPr>
            <p:nvPr/>
          </p:nvSpPr>
          <p:spPr bwMode="gray">
            <a:xfrm>
              <a:off x="6324600" y="1600200"/>
              <a:ext cx="2057400" cy="574675"/>
            </a:xfrm>
            <a:prstGeom prst="roundRect">
              <a:avLst>
                <a:gd name="adj" fmla="val 50000"/>
              </a:avLst>
            </a:prstGeom>
            <a:gradFill rotWithShape="1">
              <a:gsLst>
                <a:gs pos="0">
                  <a:schemeClr val="accent2"/>
                </a:gs>
                <a:gs pos="100000">
                  <a:schemeClr val="accent2">
                    <a:gamma/>
                    <a:shade val="46275"/>
                    <a:invGamma/>
                  </a:schemeClr>
                </a:gs>
              </a:gsLst>
              <a:lin ang="0" scaled="1"/>
            </a:gradFill>
            <a:ln w="38100" algn="ctr">
              <a:solidFill>
                <a:srgbClr val="FFFFFF"/>
              </a:solidFill>
              <a:round/>
              <a:headEnd/>
              <a:tailEnd/>
            </a:ln>
            <a:effectLst>
              <a:outerShdw dist="63500" dir="3187806" algn="ctr" rotWithShape="0">
                <a:srgbClr val="001D3A"/>
              </a:outerShdw>
            </a:effectLst>
          </p:spPr>
          <p:txBody>
            <a:bodyPr wrap="none" anchor="ctr"/>
            <a:lstStyle/>
            <a:p>
              <a:pPr algn="ctr"/>
              <a:r>
                <a:rPr lang="vi-VN" sz="1500" b="1" dirty="0" smtClean="0">
                  <a:latin typeface="Times New Roman" pitchFamily="18" charset="0"/>
                  <a:cs typeface="Times New Roman" pitchFamily="18" charset="0"/>
                </a:rPr>
                <a:t>GIÁ </a:t>
              </a:r>
              <a:r>
                <a:rPr lang="vi-VN" sz="1500" b="1" dirty="0">
                  <a:latin typeface="Times New Roman" pitchFamily="18" charset="0"/>
                  <a:cs typeface="Times New Roman" pitchFamily="18" charset="0"/>
                </a:rPr>
                <a:t>TRỊ CỐT LÕI, </a:t>
              </a:r>
              <a:endParaRPr lang="en-US" sz="1500" b="1" dirty="0">
                <a:latin typeface="Times New Roman" pitchFamily="18" charset="0"/>
                <a:cs typeface="Times New Roman" pitchFamily="18" charset="0"/>
              </a:endParaRPr>
            </a:p>
            <a:p>
              <a:pPr algn="ctr"/>
              <a:r>
                <a:rPr lang="vi-VN" sz="1500" b="1" dirty="0">
                  <a:latin typeface="Times New Roman" pitchFamily="18" charset="0"/>
                  <a:cs typeface="Times New Roman" pitchFamily="18" charset="0"/>
                </a:rPr>
                <a:t>TRUYỀN THỐNG</a:t>
              </a:r>
              <a:endParaRPr lang="en-US" sz="1500" b="1" dirty="0">
                <a:latin typeface="Times New Roman" pitchFamily="18" charset="0"/>
                <a:cs typeface="Times New Roman" pitchFamily="18" charset="0"/>
              </a:endParaRPr>
            </a:p>
          </p:txBody>
        </p:sp>
        <p:sp>
          <p:nvSpPr>
            <p:cNvPr id="2" name="TextBox 1"/>
            <p:cNvSpPr txBox="1"/>
            <p:nvPr/>
          </p:nvSpPr>
          <p:spPr>
            <a:xfrm>
              <a:off x="609600" y="2514600"/>
              <a:ext cx="2743200" cy="2954234"/>
            </a:xfrm>
            <a:prstGeom prst="rect">
              <a:avLst/>
            </a:prstGeom>
            <a:noFill/>
          </p:spPr>
          <p:txBody>
            <a:bodyPr wrap="square" rtlCol="0">
              <a:spAutoFit/>
            </a:bodyPr>
            <a:lstStyle/>
            <a:p>
              <a:pPr marL="171450" indent="-171450" algn="just">
                <a:buFontTx/>
                <a:buChar char="-"/>
              </a:pPr>
              <a:r>
                <a:rPr lang="en-US" sz="2000" dirty="0" smtClean="0">
                  <a:latin typeface="Times New Roman" pitchFamily="18" charset="0"/>
                  <a:cs typeface="Times New Roman" pitchFamily="18" charset="0"/>
                </a:rPr>
                <a:t>L</a:t>
              </a:r>
              <a:r>
                <a:rPr lang="vi-VN" sz="2000" dirty="0" smtClean="0">
                  <a:latin typeface="Times New Roman" pitchFamily="18" charset="0"/>
                  <a:cs typeface="Times New Roman" pitchFamily="18" charset="0"/>
                </a:rPr>
                <a:t>à trường Đại học</a:t>
              </a:r>
              <a:r>
                <a:rPr lang="en-US" sz="2000" dirty="0" smtClean="0">
                  <a:latin typeface="Times New Roman" pitchFamily="18" charset="0"/>
                  <a:cs typeface="Times New Roman" pitchFamily="18" charset="0"/>
                </a:rPr>
                <a:t>,</a:t>
              </a:r>
              <a:r>
                <a:rPr lang="vi-VN" sz="2000" dirty="0" smtClean="0">
                  <a:latin typeface="Times New Roman" pitchFamily="18" charset="0"/>
                  <a:cs typeface="Times New Roman" pitchFamily="18" charset="0"/>
                </a:rPr>
                <a:t> đa cấp, đa ngành theo hướng tiên tiến, hiện đại, có vị trí xứng đáng trong ngành </a:t>
              </a:r>
              <a:r>
                <a:rPr lang="en-US" sz="2000" dirty="0" smtClean="0">
                  <a:latin typeface="Times New Roman" pitchFamily="18" charset="0"/>
                  <a:cs typeface="Times New Roman" pitchFamily="18" charset="0"/>
                </a:rPr>
                <a:t>GDĐHVN </a:t>
              </a:r>
              <a:r>
                <a:rPr lang="vi-VN" sz="2000" dirty="0" smtClean="0">
                  <a:latin typeface="Times New Roman" pitchFamily="18" charset="0"/>
                  <a:cs typeface="Times New Roman" pitchFamily="18" charset="0"/>
                </a:rPr>
                <a:t>và khu vực</a:t>
              </a:r>
              <a:endParaRPr lang="en-US" sz="2000" dirty="0" smtClean="0">
                <a:latin typeface="Times New Roman" pitchFamily="18" charset="0"/>
                <a:cs typeface="Times New Roman" pitchFamily="18" charset="0"/>
              </a:endParaRPr>
            </a:p>
            <a:p>
              <a:pPr marL="171450" indent="-171450" algn="just">
                <a:buFontTx/>
                <a:buChar char="-"/>
              </a:pPr>
              <a:r>
                <a:rPr lang="vi-VN" sz="2000" dirty="0" smtClean="0">
                  <a:latin typeface="Times New Roman" pitchFamily="18" charset="0"/>
                  <a:cs typeface="Times New Roman" pitchFamily="18" charset="0"/>
                </a:rPr>
                <a:t>Đến năm 2020, Trường sẽ trở thành trường </a:t>
              </a:r>
              <a:r>
                <a:rPr lang="en-US" sz="2000" dirty="0" smtClean="0">
                  <a:latin typeface="Times New Roman" pitchFamily="18" charset="0"/>
                  <a:cs typeface="Times New Roman" pitchFamily="18" charset="0"/>
                </a:rPr>
                <a:t>CĐ </a:t>
              </a:r>
              <a:r>
                <a:rPr lang="vi-VN" sz="2000" dirty="0" smtClean="0">
                  <a:latin typeface="Times New Roman" pitchFamily="18" charset="0"/>
                  <a:cs typeface="Times New Roman" pitchFamily="18" charset="0"/>
                </a:rPr>
                <a:t>trọng điểm chất lượng cao của ngành ngang tầm với các </a:t>
              </a:r>
              <a:r>
                <a:rPr lang="en-US" sz="2000" dirty="0" smtClean="0">
                  <a:latin typeface="Times New Roman" pitchFamily="18" charset="0"/>
                  <a:cs typeface="Times New Roman" pitchFamily="18" charset="0"/>
                </a:rPr>
                <a:t>CS</a:t>
              </a:r>
              <a:r>
                <a:rPr lang="vi-VN" sz="2000" dirty="0" smtClean="0">
                  <a:latin typeface="Times New Roman" pitchFamily="18" charset="0"/>
                  <a:cs typeface="Times New Roman" pitchFamily="18" charset="0"/>
                </a:rPr>
                <a:t> đào tạo </a:t>
              </a:r>
              <a:r>
                <a:rPr lang="en-US" sz="2000" dirty="0" smtClean="0">
                  <a:latin typeface="Times New Roman" pitchFamily="18" charset="0"/>
                  <a:cs typeface="Times New Roman" pitchFamily="18" charset="0"/>
                </a:rPr>
                <a:t>CĐ, ĐH</a:t>
              </a:r>
              <a:r>
                <a:rPr lang="vi-VN" sz="2000" dirty="0" smtClean="0">
                  <a:latin typeface="Times New Roman" pitchFamily="18" charset="0"/>
                  <a:cs typeface="Times New Roman" pitchFamily="18" charset="0"/>
                </a:rPr>
                <a:t> của quốc gia và khu vực ASEAN </a:t>
              </a:r>
              <a:endParaRPr lang="en-US" sz="2000" dirty="0">
                <a:latin typeface="Times New Roman" pitchFamily="18" charset="0"/>
                <a:cs typeface="Times New Roman" pitchFamily="18" charset="0"/>
              </a:endParaRPr>
            </a:p>
          </p:txBody>
        </p:sp>
        <p:sp>
          <p:nvSpPr>
            <p:cNvPr id="91" name="TextBox 90"/>
            <p:cNvSpPr txBox="1"/>
            <p:nvPr/>
          </p:nvSpPr>
          <p:spPr>
            <a:xfrm>
              <a:off x="3602830" y="2503944"/>
              <a:ext cx="2569369" cy="2850939"/>
            </a:xfrm>
            <a:prstGeom prst="rect">
              <a:avLst/>
            </a:prstGeom>
            <a:noFill/>
          </p:spPr>
          <p:txBody>
            <a:bodyPr wrap="square" rtlCol="0">
              <a:spAutoFit/>
            </a:bodyPr>
            <a:lstStyle/>
            <a:p>
              <a:pPr marL="171450" indent="-171450" algn="just">
                <a:buFontTx/>
                <a:buChar char="-"/>
              </a:pPr>
              <a:r>
                <a:rPr lang="vi-VN" dirty="0" smtClean="0">
                  <a:latin typeface="Times New Roman" pitchFamily="18" charset="0"/>
                  <a:cs typeface="Times New Roman" pitchFamily="18" charset="0"/>
                </a:rPr>
                <a:t>Là nơi chuyên đào tạo nguồn nhân lực kỹ thuật có uy tín và chất lượng cao đáp ứng nhu cầu của </a:t>
              </a:r>
              <a:r>
                <a:rPr lang="en-US" dirty="0" smtClean="0">
                  <a:latin typeface="Times New Roman" pitchFamily="18" charset="0"/>
                  <a:cs typeface="Times New Roman" pitchFamily="18" charset="0"/>
                </a:rPr>
                <a:t>XH</a:t>
              </a:r>
              <a:r>
                <a:rPr lang="vi-VN" dirty="0" smtClean="0">
                  <a:latin typeface="Times New Roman" pitchFamily="18" charset="0"/>
                  <a:cs typeface="Times New Roman" pitchFamily="18" charset="0"/>
                </a:rPr>
                <a:t>, của doanh nghiệp và góp phần phục vụ quá trình </a:t>
              </a:r>
              <a:r>
                <a:rPr lang="en-US" dirty="0" smtClean="0">
                  <a:latin typeface="Times New Roman" pitchFamily="18" charset="0"/>
                  <a:cs typeface="Times New Roman" pitchFamily="18" charset="0"/>
                </a:rPr>
                <a:t>CNH</a:t>
              </a:r>
              <a:r>
                <a:rPr lang="vi-VN" dirty="0" smtClean="0">
                  <a:latin typeface="Times New Roman" pitchFamily="18" charset="0"/>
                  <a:cs typeface="Times New Roman" pitchFamily="18" charset="0"/>
                </a:rPr>
                <a:t>, hiện đại hóa </a:t>
              </a:r>
              <a:r>
                <a:rPr lang="en-US" dirty="0" smtClean="0">
                  <a:latin typeface="Times New Roman" pitchFamily="18" charset="0"/>
                  <a:cs typeface="Times New Roman" pitchFamily="18" charset="0"/>
                </a:rPr>
                <a:t>TP. HCM</a:t>
              </a:r>
              <a:r>
                <a:rPr lang="vi-VN" dirty="0" smtClean="0">
                  <a:latin typeface="Times New Roman" pitchFamily="18" charset="0"/>
                  <a:cs typeface="Times New Roman" pitchFamily="18" charset="0"/>
                </a:rPr>
                <a:t> và cả nước.</a:t>
              </a:r>
              <a:endParaRPr lang="en-US" dirty="0" smtClean="0">
                <a:latin typeface="Times New Roman" pitchFamily="18" charset="0"/>
                <a:cs typeface="Times New Roman" pitchFamily="18" charset="0"/>
              </a:endParaRPr>
            </a:p>
            <a:p>
              <a:pPr marL="171450" indent="-171450" algn="just">
                <a:buFontTx/>
                <a:buChar char="-"/>
              </a:pPr>
              <a:r>
                <a:rPr lang="vi-VN" dirty="0" smtClean="0">
                  <a:latin typeface="Times New Roman" pitchFamily="18" charset="0"/>
                  <a:cs typeface="Times New Roman" pitchFamily="18" charset="0"/>
                </a:rPr>
                <a:t>Là nơi kết hợp đào tạo với thực hiện </a:t>
              </a:r>
              <a:r>
                <a:rPr lang="en-US" dirty="0" smtClean="0">
                  <a:latin typeface="Times New Roman" pitchFamily="18" charset="0"/>
                  <a:cs typeface="Times New Roman" pitchFamily="18" charset="0"/>
                </a:rPr>
                <a:t>NC</a:t>
              </a:r>
              <a:r>
                <a:rPr lang="vi-VN" dirty="0" smtClean="0">
                  <a:latin typeface="Times New Roman" pitchFamily="18" charset="0"/>
                  <a:cs typeface="Times New Roman" pitchFamily="18" charset="0"/>
                </a:rPr>
                <a:t> và </a:t>
              </a:r>
              <a:r>
                <a:rPr lang="en-US" dirty="0" smtClean="0">
                  <a:latin typeface="Times New Roman" pitchFamily="18" charset="0"/>
                  <a:cs typeface="Times New Roman" pitchFamily="18" charset="0"/>
                </a:rPr>
                <a:t>CG</a:t>
              </a:r>
              <a:r>
                <a:rPr lang="vi-VN" dirty="0" smtClean="0">
                  <a:latin typeface="Times New Roman" pitchFamily="18" charset="0"/>
                  <a:cs typeface="Times New Roman" pitchFamily="18" charset="0"/>
                </a:rPr>
                <a:t> các kết quả </a:t>
              </a:r>
              <a:r>
                <a:rPr lang="en-US" dirty="0" smtClean="0">
                  <a:latin typeface="Times New Roman" pitchFamily="18" charset="0"/>
                  <a:cs typeface="Times New Roman" pitchFamily="18" charset="0"/>
                </a:rPr>
                <a:t>NCKH</a:t>
              </a:r>
              <a:r>
                <a:rPr lang="vi-VN" dirty="0" smtClean="0">
                  <a:latin typeface="Times New Roman" pitchFamily="18" charset="0"/>
                  <a:cs typeface="Times New Roman" pitchFamily="18" charset="0"/>
                </a:rPr>
                <a:t> về lĩnh vực đào tạo nghề nghiệp và </a:t>
              </a:r>
              <a:r>
                <a:rPr lang="en-US" dirty="0" smtClean="0">
                  <a:latin typeface="Times New Roman" pitchFamily="18" charset="0"/>
                  <a:cs typeface="Times New Roman" pitchFamily="18" charset="0"/>
                </a:rPr>
                <a:t>CN</a:t>
              </a:r>
              <a:r>
                <a:rPr lang="vi-VN" dirty="0" smtClean="0">
                  <a:latin typeface="Times New Roman" pitchFamily="18" charset="0"/>
                  <a:cs typeface="Times New Roman" pitchFamily="18" charset="0"/>
                </a:rPr>
                <a:t> kỹ thuật cao cho xã hội</a:t>
              </a:r>
              <a:r>
                <a:rPr lang="vi-VN" sz="1200" dirty="0" smtClean="0">
                  <a:latin typeface="Times New Roman" pitchFamily="18" charset="0"/>
                  <a:cs typeface="Times New Roman" pitchFamily="18" charset="0"/>
                </a:rPr>
                <a:t>.</a:t>
              </a:r>
              <a:endParaRPr lang="en-US" sz="1200" dirty="0">
                <a:latin typeface="Times New Roman" pitchFamily="18" charset="0"/>
                <a:cs typeface="Times New Roman" pitchFamily="18" charset="0"/>
              </a:endParaRPr>
            </a:p>
          </p:txBody>
        </p:sp>
        <p:sp>
          <p:nvSpPr>
            <p:cNvPr id="92" name="TextBox 91"/>
            <p:cNvSpPr txBox="1"/>
            <p:nvPr/>
          </p:nvSpPr>
          <p:spPr>
            <a:xfrm>
              <a:off x="6476999" y="2606933"/>
              <a:ext cx="2209801" cy="1053607"/>
            </a:xfrm>
            <a:prstGeom prst="rect">
              <a:avLst/>
            </a:prstGeom>
            <a:noFill/>
          </p:spPr>
          <p:txBody>
            <a:bodyPr wrap="square" rtlCol="0">
              <a:spAutoFit/>
            </a:bodyPr>
            <a:lstStyle/>
            <a:p>
              <a:pPr algn="just"/>
              <a:r>
                <a:rPr lang="vi-VN" sz="2400" dirty="0" smtClean="0">
                  <a:latin typeface="Times New Roman" pitchFamily="18" charset="0"/>
                  <a:cs typeface="Times New Roman" pitchFamily="18" charset="0"/>
                </a:rPr>
                <a:t>“Tri thức  </a:t>
              </a:r>
              <a:endParaRPr lang="en-US" sz="2400" dirty="0" smtClean="0">
                <a:latin typeface="Times New Roman" pitchFamily="18" charset="0"/>
                <a:cs typeface="Times New Roman" pitchFamily="18" charset="0"/>
              </a:endParaRPr>
            </a:p>
            <a:p>
              <a:pPr algn="just"/>
              <a:r>
                <a:rPr lang="en-US"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sáng tạo</a:t>
              </a:r>
              <a:endParaRPr lang="en-US" sz="2400" dirty="0" smtClean="0">
                <a:latin typeface="Times New Roman" pitchFamily="18" charset="0"/>
                <a:cs typeface="Times New Roman" pitchFamily="18" charset="0"/>
              </a:endParaRPr>
            </a:p>
            <a:p>
              <a:pPr algn="just"/>
              <a:r>
                <a:rPr lang="vi-VN" sz="2400" dirty="0" smtClean="0">
                  <a:latin typeface="Times New Roman" pitchFamily="18" charset="0"/>
                  <a:cs typeface="Times New Roman" pitchFamily="18" charset="0"/>
                </a:rPr>
                <a:t> - phát triển</a:t>
              </a:r>
              <a:endParaRPr lang="en-US" sz="2400" dirty="0">
                <a:latin typeface="Times New Roman" pitchFamily="18" charset="0"/>
                <a:cs typeface="Times New Roman" pitchFamily="18" charset="0"/>
              </a:endParaRPr>
            </a:p>
            <a:p>
              <a:pPr algn="just"/>
              <a:r>
                <a:rPr lang="vi-VN"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bền vững”</a:t>
              </a:r>
              <a:endParaRPr lang="en-US" sz="2400" dirty="0">
                <a:latin typeface="Times New Roman" pitchFamily="18" charset="0"/>
                <a:cs typeface="Times New Roman" pitchFamily="18" charset="0"/>
              </a:endParaRPr>
            </a:p>
          </p:txBody>
        </p:sp>
      </p:grpSp>
    </p:spTree>
    <p:extLst>
      <p:ext uri="{BB962C8B-B14F-4D97-AF65-F5344CB8AC3E}">
        <p14:creationId xmlns:p14="http://schemas.microsoft.com/office/powerpoint/2010/main" val="354035185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0" y="868362"/>
            <a:ext cx="8915400" cy="6063198"/>
          </a:xfrm>
          <a:prstGeom prst="rect">
            <a:avLst/>
          </a:prstGeom>
        </p:spPr>
        <p:txBody>
          <a:bodyPr wrap="square">
            <a:spAutoFit/>
          </a:bodyPr>
          <a:lstStyle/>
          <a:p>
            <a:pPr marL="342900" indent="-342900" algn="just">
              <a:spcAft>
                <a:spcPts val="600"/>
              </a:spcAft>
              <a:buFont typeface="+mj-lt"/>
              <a:buAutoNum type="arabicPeriod"/>
            </a:pPr>
            <a:r>
              <a:rPr lang="en-US" sz="2500" dirty="0" smtClean="0">
                <a:latin typeface="Times New Roman" pitchFamily="18" charset="0"/>
                <a:cs typeface="Times New Roman" pitchFamily="18" charset="0"/>
              </a:rPr>
              <a:t>T</a:t>
            </a:r>
            <a:r>
              <a:rPr lang="vi-VN" sz="2500" dirty="0" smtClean="0">
                <a:latin typeface="Times New Roman" pitchFamily="18" charset="0"/>
                <a:cs typeface="Times New Roman" pitchFamily="18" charset="0"/>
              </a:rPr>
              <a:t>ăng cường sự lãnh đạo của Đảng, sự quản lý của B</a:t>
            </a:r>
            <a:r>
              <a:rPr lang="en-US" sz="2500" dirty="0" smtClean="0">
                <a:latin typeface="Times New Roman" pitchFamily="18" charset="0"/>
                <a:cs typeface="Times New Roman" pitchFamily="18" charset="0"/>
              </a:rPr>
              <a:t>GH</a:t>
            </a:r>
            <a:r>
              <a:rPr lang="vi-VN" sz="2500" dirty="0" smtClean="0">
                <a:latin typeface="Times New Roman" pitchFamily="18" charset="0"/>
                <a:cs typeface="Times New Roman" pitchFamily="18" charset="0"/>
              </a:rPr>
              <a:t> </a:t>
            </a:r>
            <a:endParaRPr lang="en-US" sz="2500" dirty="0" smtClean="0">
              <a:latin typeface="Times New Roman" pitchFamily="18" charset="0"/>
              <a:cs typeface="Times New Roman" pitchFamily="18" charset="0"/>
            </a:endParaRPr>
          </a:p>
          <a:p>
            <a:pPr marL="342900" indent="-342900" algn="just">
              <a:spcAft>
                <a:spcPts val="600"/>
              </a:spcAft>
              <a:buFont typeface="+mj-lt"/>
              <a:buAutoNum type="arabicPeriod"/>
            </a:pPr>
            <a:r>
              <a:rPr lang="en-US" sz="2500" dirty="0" smtClean="0">
                <a:latin typeface="Times New Roman" pitchFamily="18" charset="0"/>
                <a:cs typeface="Times New Roman" pitchFamily="18" charset="0"/>
              </a:rPr>
              <a:t>Đ</a:t>
            </a:r>
            <a:r>
              <a:rPr lang="vi-VN" sz="2500" dirty="0" smtClean="0">
                <a:latin typeface="Times New Roman" pitchFamily="18" charset="0"/>
                <a:cs typeface="Times New Roman" pitchFamily="18" charset="0"/>
              </a:rPr>
              <a:t>ổi mới mạnh mẽ</a:t>
            </a:r>
            <a:r>
              <a:rPr lang="en-US" sz="2500" dirty="0" smtClean="0">
                <a:latin typeface="Times New Roman" pitchFamily="18" charset="0"/>
                <a:cs typeface="Times New Roman" pitchFamily="18" charset="0"/>
              </a:rPr>
              <a:t>, </a:t>
            </a:r>
            <a:r>
              <a:rPr lang="vi-VN" sz="2500" dirty="0" smtClean="0">
                <a:latin typeface="Times New Roman" pitchFamily="18" charset="0"/>
                <a:cs typeface="Times New Roman" pitchFamily="18" charset="0"/>
              </a:rPr>
              <a:t> đồng bộ các yếu tố cơ bản </a:t>
            </a:r>
            <a:r>
              <a:rPr lang="en-US" sz="2500" dirty="0" smtClean="0">
                <a:latin typeface="Times New Roman" pitchFamily="18" charset="0"/>
                <a:cs typeface="Times New Roman" pitchFamily="18" charset="0"/>
              </a:rPr>
              <a:t>GD</a:t>
            </a:r>
            <a:r>
              <a:rPr lang="vi-VN" sz="2500" dirty="0" smtClean="0">
                <a:latin typeface="Times New Roman" pitchFamily="18" charset="0"/>
                <a:cs typeface="Times New Roman" pitchFamily="18" charset="0"/>
              </a:rPr>
              <a:t>, </a:t>
            </a:r>
            <a:r>
              <a:rPr lang="en-US" sz="2500" dirty="0" smtClean="0">
                <a:latin typeface="Times New Roman" pitchFamily="18" charset="0"/>
                <a:cs typeface="Times New Roman" pitchFamily="18" charset="0"/>
              </a:rPr>
              <a:t>ĐT</a:t>
            </a:r>
            <a:r>
              <a:rPr lang="vi-VN" sz="2500" dirty="0" smtClean="0">
                <a:latin typeface="Times New Roman" pitchFamily="18" charset="0"/>
                <a:cs typeface="Times New Roman" pitchFamily="18" charset="0"/>
              </a:rPr>
              <a:t> theo hướng coi trọng phát triển phẩm chất và năng lực của người học</a:t>
            </a:r>
            <a:r>
              <a:rPr lang="en-US" sz="2500" dirty="0" smtClean="0">
                <a:latin typeface="Times New Roman" pitchFamily="18" charset="0"/>
                <a:cs typeface="Times New Roman" pitchFamily="18" charset="0"/>
              </a:rPr>
              <a:t>.</a:t>
            </a:r>
          </a:p>
          <a:p>
            <a:pPr marL="342900" indent="-342900" algn="just">
              <a:spcAft>
                <a:spcPts val="600"/>
              </a:spcAft>
              <a:buFont typeface="+mj-lt"/>
              <a:buAutoNum type="arabicPeriod"/>
            </a:pPr>
            <a:r>
              <a:rPr lang="en-US" sz="2500" dirty="0" smtClean="0">
                <a:latin typeface="Times New Roman" pitchFamily="18" charset="0"/>
                <a:cs typeface="Times New Roman" pitchFamily="18" charset="0"/>
              </a:rPr>
              <a:t>Đ</a:t>
            </a:r>
            <a:r>
              <a:rPr lang="vi-VN" sz="2500" dirty="0" smtClean="0">
                <a:latin typeface="Times New Roman" pitchFamily="18" charset="0"/>
                <a:cs typeface="Times New Roman" pitchFamily="18" charset="0"/>
              </a:rPr>
              <a:t>ổi mới hình thức và </a:t>
            </a:r>
            <a:r>
              <a:rPr lang="en-US" sz="2500" dirty="0" smtClean="0">
                <a:latin typeface="Times New Roman" pitchFamily="18" charset="0"/>
                <a:cs typeface="Times New Roman" pitchFamily="18" charset="0"/>
              </a:rPr>
              <a:t>PP</a:t>
            </a:r>
            <a:r>
              <a:rPr lang="vi-VN" sz="2500" dirty="0" smtClean="0">
                <a:latin typeface="Times New Roman" pitchFamily="18" charset="0"/>
                <a:cs typeface="Times New Roman" pitchFamily="18" charset="0"/>
              </a:rPr>
              <a:t> thi, kiểm tra và </a:t>
            </a:r>
            <a:r>
              <a:rPr lang="en-US" sz="2500" dirty="0" smtClean="0">
                <a:latin typeface="Times New Roman" pitchFamily="18" charset="0"/>
                <a:cs typeface="Times New Roman" pitchFamily="18" charset="0"/>
              </a:rPr>
              <a:t>ĐG</a:t>
            </a:r>
            <a:r>
              <a:rPr lang="vi-VN" sz="2500" dirty="0" smtClean="0">
                <a:latin typeface="Times New Roman" pitchFamily="18" charset="0"/>
                <a:cs typeface="Times New Roman" pitchFamily="18" charset="0"/>
              </a:rPr>
              <a:t>iá kết quả </a:t>
            </a:r>
            <a:r>
              <a:rPr lang="en-US" sz="2500" dirty="0" smtClean="0">
                <a:latin typeface="Times New Roman" pitchFamily="18" charset="0"/>
                <a:cs typeface="Times New Roman" pitchFamily="18" charset="0"/>
              </a:rPr>
              <a:t>GD</a:t>
            </a:r>
            <a:r>
              <a:rPr lang="vi-VN" sz="2500" dirty="0" smtClean="0">
                <a:latin typeface="Times New Roman" pitchFamily="18" charset="0"/>
                <a:cs typeface="Times New Roman" pitchFamily="18" charset="0"/>
              </a:rPr>
              <a:t>, </a:t>
            </a:r>
            <a:r>
              <a:rPr lang="en-US" sz="2500" dirty="0" smtClean="0">
                <a:latin typeface="Times New Roman" pitchFamily="18" charset="0"/>
                <a:cs typeface="Times New Roman" pitchFamily="18" charset="0"/>
              </a:rPr>
              <a:t>ĐT.</a:t>
            </a:r>
          </a:p>
          <a:p>
            <a:pPr marL="342900" indent="-342900" algn="just">
              <a:spcAft>
                <a:spcPts val="600"/>
              </a:spcAft>
              <a:buFont typeface="+mj-lt"/>
              <a:buAutoNum type="arabicPeriod"/>
            </a:pPr>
            <a:r>
              <a:rPr lang="en-US" sz="2500" dirty="0" smtClean="0">
                <a:latin typeface="Times New Roman" pitchFamily="18" charset="0"/>
                <a:cs typeface="Times New Roman" pitchFamily="18" charset="0"/>
              </a:rPr>
              <a:t>Đ</a:t>
            </a:r>
            <a:r>
              <a:rPr lang="vi-VN" sz="2500" dirty="0" smtClean="0">
                <a:latin typeface="Times New Roman" pitchFamily="18" charset="0"/>
                <a:cs typeface="Times New Roman" pitchFamily="18" charset="0"/>
              </a:rPr>
              <a:t>ổi mới công tác quản lý </a:t>
            </a:r>
            <a:r>
              <a:rPr lang="en-US" sz="2500" dirty="0" smtClean="0">
                <a:latin typeface="Times New Roman" pitchFamily="18" charset="0"/>
                <a:cs typeface="Times New Roman" pitchFamily="18" charset="0"/>
              </a:rPr>
              <a:t>GD</a:t>
            </a:r>
            <a:r>
              <a:rPr lang="vi-VN" sz="2500" dirty="0" smtClean="0">
                <a:latin typeface="Times New Roman" pitchFamily="18" charset="0"/>
                <a:cs typeface="Times New Roman" pitchFamily="18" charset="0"/>
              </a:rPr>
              <a:t> và </a:t>
            </a:r>
            <a:r>
              <a:rPr lang="en-US" sz="2500" dirty="0" smtClean="0">
                <a:latin typeface="Times New Roman" pitchFamily="18" charset="0"/>
                <a:cs typeface="Times New Roman" pitchFamily="18" charset="0"/>
              </a:rPr>
              <a:t>ĐT</a:t>
            </a:r>
            <a:r>
              <a:rPr lang="vi-VN" sz="2500" dirty="0" smtClean="0">
                <a:latin typeface="Times New Roman" pitchFamily="18" charset="0"/>
                <a:cs typeface="Times New Roman" pitchFamily="18" charset="0"/>
              </a:rPr>
              <a:t>, bảo đảm dân chủ, thống nhất </a:t>
            </a:r>
            <a:endParaRPr lang="en-US" sz="2500" dirty="0" smtClean="0">
              <a:latin typeface="Times New Roman" pitchFamily="18" charset="0"/>
              <a:cs typeface="Times New Roman" pitchFamily="18" charset="0"/>
            </a:endParaRPr>
          </a:p>
          <a:p>
            <a:pPr marL="342900" indent="-342900" algn="just">
              <a:spcAft>
                <a:spcPts val="600"/>
              </a:spcAft>
              <a:buFont typeface="+mj-lt"/>
              <a:buAutoNum type="arabicPeriod"/>
            </a:pPr>
            <a:r>
              <a:rPr lang="en-US" sz="2500" dirty="0" smtClean="0">
                <a:latin typeface="Times New Roman" pitchFamily="18" charset="0"/>
                <a:cs typeface="Times New Roman" pitchFamily="18" charset="0"/>
              </a:rPr>
              <a:t>P</a:t>
            </a:r>
            <a:r>
              <a:rPr lang="vi-VN" sz="2500" dirty="0" smtClean="0">
                <a:latin typeface="Times New Roman" pitchFamily="18" charset="0"/>
                <a:cs typeface="Times New Roman" pitchFamily="18" charset="0"/>
              </a:rPr>
              <a:t>hát triển đội ngũ </a:t>
            </a:r>
            <a:r>
              <a:rPr lang="en-US" sz="2500" dirty="0" smtClean="0">
                <a:latin typeface="Times New Roman" pitchFamily="18" charset="0"/>
                <a:cs typeface="Times New Roman" pitchFamily="18" charset="0"/>
              </a:rPr>
              <a:t>CB </a:t>
            </a:r>
            <a:r>
              <a:rPr lang="vi-VN" sz="2500" dirty="0" smtClean="0">
                <a:latin typeface="Times New Roman" pitchFamily="18" charset="0"/>
                <a:cs typeface="Times New Roman" pitchFamily="18" charset="0"/>
              </a:rPr>
              <a:t>quản lý và </a:t>
            </a:r>
            <a:r>
              <a:rPr lang="en-US" sz="2500" dirty="0" smtClean="0">
                <a:latin typeface="Times New Roman" pitchFamily="18" charset="0"/>
                <a:cs typeface="Times New Roman" pitchFamily="18" charset="0"/>
              </a:rPr>
              <a:t>GV</a:t>
            </a:r>
            <a:r>
              <a:rPr lang="vi-VN" sz="2500" dirty="0" smtClean="0">
                <a:latin typeface="Times New Roman" pitchFamily="18" charset="0"/>
                <a:cs typeface="Times New Roman" pitchFamily="18" charset="0"/>
              </a:rPr>
              <a:t> theo tiêu chuẩn của trường </a:t>
            </a:r>
            <a:r>
              <a:rPr lang="en-US" sz="2500" dirty="0" smtClean="0">
                <a:latin typeface="Times New Roman" pitchFamily="18" charset="0"/>
                <a:cs typeface="Times New Roman" pitchFamily="18" charset="0"/>
              </a:rPr>
              <a:t>CĐ</a:t>
            </a:r>
            <a:r>
              <a:rPr lang="vi-VN" sz="2500" dirty="0" smtClean="0">
                <a:latin typeface="Times New Roman" pitchFamily="18" charset="0"/>
                <a:cs typeface="Times New Roman" pitchFamily="18" charset="0"/>
              </a:rPr>
              <a:t> tiên tiến, định hướng đổi mới và hội nhập quốc tế</a:t>
            </a:r>
            <a:endParaRPr lang="en-US" sz="2500" dirty="0" smtClean="0">
              <a:latin typeface="Times New Roman" pitchFamily="18" charset="0"/>
              <a:cs typeface="Times New Roman" pitchFamily="18" charset="0"/>
            </a:endParaRPr>
          </a:p>
          <a:p>
            <a:pPr marL="342900" indent="-342900" algn="just">
              <a:spcAft>
                <a:spcPts val="600"/>
              </a:spcAft>
              <a:buFont typeface="+mj-lt"/>
              <a:buAutoNum type="arabicPeriod"/>
            </a:pPr>
            <a:r>
              <a:rPr lang="en-US" sz="2500" dirty="0" err="1" smtClean="0">
                <a:latin typeface="Times New Roman" pitchFamily="18" charset="0"/>
                <a:cs typeface="Times New Roman" pitchFamily="18" charset="0"/>
              </a:rPr>
              <a:t>Đổ</a:t>
            </a:r>
            <a:r>
              <a:rPr lang="vi-VN" sz="2500" dirty="0" smtClean="0">
                <a:latin typeface="Times New Roman" pitchFamily="18" charset="0"/>
                <a:cs typeface="Times New Roman" pitchFamily="18" charset="0"/>
              </a:rPr>
              <a:t>i mới chính sách, cơ chế tài chính, huy động đóng góp của </a:t>
            </a:r>
            <a:r>
              <a:rPr lang="en-US" sz="2500" dirty="0" smtClean="0">
                <a:latin typeface="Times New Roman" pitchFamily="18" charset="0"/>
                <a:cs typeface="Times New Roman" pitchFamily="18" charset="0"/>
              </a:rPr>
              <a:t>XH</a:t>
            </a:r>
          </a:p>
          <a:p>
            <a:pPr marL="342900" indent="-342900" algn="just">
              <a:spcAft>
                <a:spcPts val="600"/>
              </a:spcAft>
              <a:buFont typeface="+mj-lt"/>
              <a:buAutoNum type="arabicPeriod"/>
            </a:pPr>
            <a:r>
              <a:rPr lang="en-US" sz="2500" dirty="0" smtClean="0">
                <a:latin typeface="Times New Roman" pitchFamily="18" charset="0"/>
                <a:cs typeface="Times New Roman" pitchFamily="18" charset="0"/>
              </a:rPr>
              <a:t>N</a:t>
            </a:r>
            <a:r>
              <a:rPr lang="vi-VN" sz="2500" dirty="0" smtClean="0">
                <a:latin typeface="Times New Roman" pitchFamily="18" charset="0"/>
                <a:cs typeface="Times New Roman" pitchFamily="18" charset="0"/>
              </a:rPr>
              <a:t>âng cao hiệu quả </a:t>
            </a:r>
            <a:r>
              <a:rPr lang="en-US" sz="2500" dirty="0" smtClean="0">
                <a:latin typeface="Times New Roman" pitchFamily="18" charset="0"/>
                <a:cs typeface="Times New Roman" pitchFamily="18" charset="0"/>
              </a:rPr>
              <a:t>NC</a:t>
            </a:r>
            <a:r>
              <a:rPr lang="vi-VN" sz="2500" dirty="0" smtClean="0">
                <a:latin typeface="Times New Roman" pitchFamily="18" charset="0"/>
                <a:cs typeface="Times New Roman" pitchFamily="18" charset="0"/>
              </a:rPr>
              <a:t> và ứng dụng </a:t>
            </a:r>
            <a:r>
              <a:rPr lang="en-US" sz="2500" dirty="0" smtClean="0">
                <a:latin typeface="Times New Roman" pitchFamily="18" charset="0"/>
                <a:cs typeface="Times New Roman" pitchFamily="18" charset="0"/>
              </a:rPr>
              <a:t>KH </a:t>
            </a:r>
            <a:r>
              <a:rPr lang="en-US" sz="2500" dirty="0" err="1" smtClean="0">
                <a:latin typeface="Times New Roman" pitchFamily="18" charset="0"/>
                <a:cs typeface="Times New Roman" pitchFamily="18" charset="0"/>
              </a:rPr>
              <a:t>và</a:t>
            </a:r>
            <a:r>
              <a:rPr lang="vi-VN" sz="2500" dirty="0" smtClean="0">
                <a:latin typeface="Times New Roman" pitchFamily="18" charset="0"/>
                <a:cs typeface="Times New Roman" pitchFamily="18" charset="0"/>
              </a:rPr>
              <a:t> </a:t>
            </a:r>
            <a:r>
              <a:rPr lang="en-US" sz="2500" dirty="0" smtClean="0">
                <a:latin typeface="Times New Roman" pitchFamily="18" charset="0"/>
                <a:cs typeface="Times New Roman" pitchFamily="18" charset="0"/>
              </a:rPr>
              <a:t>CN </a:t>
            </a:r>
            <a:r>
              <a:rPr lang="en-US" sz="2500" dirty="0" err="1" smtClean="0">
                <a:latin typeface="Times New Roman" pitchFamily="18" charset="0"/>
                <a:cs typeface="Times New Roman" pitchFamily="18" charset="0"/>
              </a:rPr>
              <a:t>nhất</a:t>
            </a:r>
            <a:r>
              <a:rPr lang="vi-VN" sz="2500" dirty="0" smtClean="0">
                <a:latin typeface="Times New Roman" pitchFamily="18" charset="0"/>
                <a:cs typeface="Times New Roman" pitchFamily="18" charset="0"/>
              </a:rPr>
              <a:t> là khoa học </a:t>
            </a:r>
            <a:r>
              <a:rPr lang="en-US" sz="2500" dirty="0" smtClean="0">
                <a:latin typeface="Times New Roman" pitchFamily="18" charset="0"/>
                <a:cs typeface="Times New Roman" pitchFamily="18" charset="0"/>
              </a:rPr>
              <a:t>GD</a:t>
            </a:r>
            <a:r>
              <a:rPr lang="vi-VN" sz="2500" dirty="0" smtClean="0">
                <a:latin typeface="Times New Roman" pitchFamily="18" charset="0"/>
                <a:cs typeface="Times New Roman" pitchFamily="18" charset="0"/>
              </a:rPr>
              <a:t> và </a:t>
            </a:r>
            <a:r>
              <a:rPr lang="en-US" sz="2500" dirty="0" smtClean="0">
                <a:latin typeface="Times New Roman" pitchFamily="18" charset="0"/>
                <a:cs typeface="Times New Roman" pitchFamily="18" charset="0"/>
              </a:rPr>
              <a:t>KH</a:t>
            </a:r>
            <a:r>
              <a:rPr lang="vi-VN" sz="2500" dirty="0" smtClean="0">
                <a:latin typeface="Times New Roman" pitchFamily="18" charset="0"/>
                <a:cs typeface="Times New Roman" pitchFamily="18" charset="0"/>
              </a:rPr>
              <a:t> quản lý trong Nhà trường</a:t>
            </a:r>
            <a:endParaRPr lang="en-US" sz="2500" dirty="0" smtClean="0">
              <a:latin typeface="Times New Roman" pitchFamily="18" charset="0"/>
              <a:cs typeface="Times New Roman" pitchFamily="18" charset="0"/>
            </a:endParaRPr>
          </a:p>
          <a:p>
            <a:pPr marL="342900" indent="-342900" algn="just">
              <a:spcAft>
                <a:spcPts val="600"/>
              </a:spcAft>
              <a:buFont typeface="+mj-lt"/>
              <a:buAutoNum type="arabicPeriod"/>
            </a:pPr>
            <a:r>
              <a:rPr lang="en-US" sz="2500" dirty="0" smtClean="0">
                <a:latin typeface="Times New Roman" pitchFamily="18" charset="0"/>
                <a:cs typeface="Times New Roman" pitchFamily="18" charset="0"/>
              </a:rPr>
              <a:t>C</a:t>
            </a:r>
            <a:r>
              <a:rPr lang="vi-VN" sz="2500" dirty="0" smtClean="0">
                <a:latin typeface="Times New Roman" pitchFamily="18" charset="0"/>
                <a:cs typeface="Times New Roman" pitchFamily="18" charset="0"/>
              </a:rPr>
              <a:t>hủ động hội nhập hợp tác quốc tế trong </a:t>
            </a:r>
            <a:r>
              <a:rPr lang="en-US" sz="2500" dirty="0" smtClean="0">
                <a:latin typeface="Times New Roman" pitchFamily="18" charset="0"/>
                <a:cs typeface="Times New Roman" pitchFamily="18" charset="0"/>
              </a:rPr>
              <a:t>GD</a:t>
            </a:r>
            <a:r>
              <a:rPr lang="vi-VN" sz="2500" dirty="0" smtClean="0">
                <a:latin typeface="Times New Roman" pitchFamily="18" charset="0"/>
                <a:cs typeface="Times New Roman" pitchFamily="18" charset="0"/>
              </a:rPr>
              <a:t> và </a:t>
            </a:r>
            <a:r>
              <a:rPr lang="en-US" sz="2500" dirty="0" smtClean="0">
                <a:latin typeface="Times New Roman" pitchFamily="18" charset="0"/>
                <a:cs typeface="Times New Roman" pitchFamily="18" charset="0"/>
              </a:rPr>
              <a:t>ĐT</a:t>
            </a:r>
          </a:p>
          <a:p>
            <a:pPr marL="342900" indent="-342900" algn="just">
              <a:spcAft>
                <a:spcPts val="600"/>
              </a:spcAft>
              <a:buFont typeface="+mj-lt"/>
              <a:buAutoNum type="arabicPeriod"/>
            </a:pPr>
            <a:r>
              <a:rPr lang="en-US" sz="2500" dirty="0" smtClean="0">
                <a:latin typeface="Times New Roman" pitchFamily="18" charset="0"/>
                <a:cs typeface="Times New Roman" pitchFamily="18" charset="0"/>
              </a:rPr>
              <a:t>P</a:t>
            </a:r>
            <a:r>
              <a:rPr lang="vi-VN" sz="2500" dirty="0" smtClean="0">
                <a:latin typeface="Times New Roman" pitchFamily="18" charset="0"/>
                <a:cs typeface="Times New Roman" pitchFamily="18" charset="0"/>
              </a:rPr>
              <a:t>hát triển cơ sở vật chất trường</a:t>
            </a:r>
            <a:r>
              <a:rPr lang="en-US" sz="2500" dirty="0" smtClean="0">
                <a:latin typeface="Times New Roman" pitchFamily="18" charset="0"/>
                <a:cs typeface="Times New Roman" pitchFamily="18" charset="0"/>
              </a:rPr>
              <a:t>.</a:t>
            </a:r>
          </a:p>
          <a:p>
            <a:pPr algn="just">
              <a:spcAft>
                <a:spcPts val="600"/>
              </a:spcAft>
            </a:pPr>
            <a:endParaRPr lang="en-US" b="1" dirty="0">
              <a:latin typeface="Times New Roman" pitchFamily="18" charset="0"/>
              <a:cs typeface="Times New Roman" pitchFamily="18" charset="0"/>
            </a:endParaRPr>
          </a:p>
        </p:txBody>
      </p:sp>
      <p:sp>
        <p:nvSpPr>
          <p:cNvPr id="4" name="Rectangle 2"/>
          <p:cNvSpPr txBox="1">
            <a:spLocks noChangeArrowheads="1"/>
          </p:cNvSpPr>
          <p:nvPr/>
        </p:nvSpPr>
        <p:spPr bwMode="white">
          <a:xfrm>
            <a:off x="228600" y="304800"/>
            <a:ext cx="8610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2000" dirty="0" smtClean="0">
                <a:latin typeface="Times New Roman" pitchFamily="18" charset="0"/>
                <a:cs typeface="Times New Roman" pitchFamily="18" charset="0"/>
              </a:rPr>
              <a:t>NHIỆM VỤ VÀ GIẢI PHÁP CHIẾN LƯỢC PHÁT TRIỂN TRƯỜNG</a:t>
            </a:r>
            <a:endParaRPr lang="en-US" sz="2000" dirty="0" smtClean="0">
              <a:latin typeface="Times New Roman" pitchFamily="18" charset="0"/>
              <a:cs typeface="Times New Roman" pitchFamily="18" charset="0"/>
            </a:endParaRPr>
          </a:p>
          <a:p>
            <a:r>
              <a:rPr lang="vi-VN" sz="2000" dirty="0" smtClean="0">
                <a:latin typeface="Times New Roman" pitchFamily="18" charset="0"/>
                <a:cs typeface="Times New Roman" pitchFamily="18" charset="0"/>
              </a:rPr>
              <a:t> NĂM 2015 VÀ TẦM NHÌN ĐẾN 2020</a:t>
            </a:r>
            <a:endParaRPr lang="en-US" sz="1200" dirty="0">
              <a:latin typeface="Times New Roman" pitchFamily="18" charset="0"/>
              <a:cs typeface="Times New Roman" pitchFamily="18" charset="0"/>
            </a:endParaRPr>
          </a:p>
        </p:txBody>
      </p:sp>
    </p:spTree>
    <p:extLst>
      <p:ext uri="{BB962C8B-B14F-4D97-AF65-F5344CB8AC3E}">
        <p14:creationId xmlns:p14="http://schemas.microsoft.com/office/powerpoint/2010/main" val="380024279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0" y="868362"/>
            <a:ext cx="8915400" cy="5863144"/>
          </a:xfrm>
          <a:prstGeom prst="rect">
            <a:avLst/>
          </a:prstGeom>
        </p:spPr>
        <p:txBody>
          <a:bodyPr wrap="square">
            <a:spAutoFit/>
          </a:bodyPr>
          <a:lstStyle/>
          <a:p>
            <a:pPr marL="342900" lvl="1" indent="-342900" algn="just">
              <a:spcBef>
                <a:spcPct val="20000"/>
              </a:spcBef>
              <a:buClr>
                <a:schemeClr val="tx2"/>
              </a:buClr>
              <a:buSzPct val="115000"/>
              <a:buFont typeface="Wingdings" pitchFamily="2" charset="2"/>
              <a:buChar char="§"/>
            </a:pPr>
            <a:endParaRPr lang="en-US" sz="2500" dirty="0">
              <a:latin typeface="Times New Roman" pitchFamily="18" charset="0"/>
              <a:cs typeface="Times New Roman" pitchFamily="18" charset="0"/>
            </a:endParaRPr>
          </a:p>
          <a:p>
            <a:pPr marL="342900" lvl="1" indent="-342900" algn="just">
              <a:spcBef>
                <a:spcPct val="20000"/>
              </a:spcBef>
              <a:buClr>
                <a:schemeClr val="tx2"/>
              </a:buClr>
              <a:buSzPct val="115000"/>
              <a:buFont typeface="Wingdings" pitchFamily="2" charset="2"/>
              <a:buChar char="§"/>
            </a:pPr>
            <a:r>
              <a:rPr lang="en-US" sz="2500" dirty="0" err="1" smtClean="0">
                <a:latin typeface="Times New Roman" pitchFamily="18" charset="0"/>
                <a:cs typeface="Times New Roman" pitchFamily="18" charset="0"/>
              </a:rPr>
              <a:t>Quán</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triệt</a:t>
            </a:r>
            <a:r>
              <a:rPr lang="en-US" sz="2500" dirty="0">
                <a:latin typeface="Times New Roman" pitchFamily="18" charset="0"/>
                <a:cs typeface="Times New Roman" pitchFamily="18" charset="0"/>
              </a:rPr>
              <a:t> </a:t>
            </a:r>
            <a:r>
              <a:rPr lang="en-US" sz="2500" dirty="0" err="1" smtClean="0">
                <a:latin typeface="Times New Roman" pitchFamily="18" charset="0"/>
                <a:cs typeface="Times New Roman" pitchFamily="18" charset="0"/>
              </a:rPr>
              <a:t>quan</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điểm</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mục</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tiêu</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nhiệm</a:t>
            </a:r>
            <a:r>
              <a:rPr lang="en-US" sz="2500" dirty="0">
                <a:latin typeface="Times New Roman" pitchFamily="18" charset="0"/>
                <a:cs typeface="Times New Roman" pitchFamily="18" charset="0"/>
              </a:rPr>
              <a:t> vụ, </a:t>
            </a:r>
            <a:r>
              <a:rPr lang="en-US" sz="2500" dirty="0" err="1">
                <a:latin typeface="Times New Roman" pitchFamily="18" charset="0"/>
                <a:cs typeface="Times New Roman" pitchFamily="18" charset="0"/>
              </a:rPr>
              <a:t>giải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pháp</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đổi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mới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căn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bản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toàn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diện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nền</a:t>
            </a:r>
            <a:r>
              <a:rPr lang="en-US" sz="2500" dirty="0">
                <a:latin typeface="Times New Roman" pitchFamily="18" charset="0"/>
                <a:cs typeface="Times New Roman" pitchFamily="18" charset="0"/>
              </a:rPr>
              <a:t> GD </a:t>
            </a:r>
            <a:r>
              <a:rPr lang="en-US" sz="2500" dirty="0" err="1">
                <a:latin typeface="Times New Roman" pitchFamily="18" charset="0"/>
                <a:cs typeface="Times New Roman" pitchFamily="18" charset="0"/>
              </a:rPr>
              <a:t>và</a:t>
            </a:r>
            <a:r>
              <a:rPr lang="en-US" sz="2500" dirty="0">
                <a:latin typeface="Times New Roman" pitchFamily="18" charset="0"/>
                <a:cs typeface="Times New Roman" pitchFamily="18" charset="0"/>
              </a:rPr>
              <a:t> ĐT </a:t>
            </a:r>
            <a:r>
              <a:rPr lang="en-US" sz="2500" dirty="0" err="1" smtClean="0">
                <a:latin typeface="Times New Roman" pitchFamily="18" charset="0"/>
                <a:cs typeface="Times New Roman" pitchFamily="18" charset="0"/>
              </a:rPr>
              <a:t>trong</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nhà</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trường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Nâng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cao</a:t>
            </a:r>
            <a:r>
              <a:rPr lang="en-US" sz="2500" dirty="0">
                <a:latin typeface="Times New Roman" pitchFamily="18" charset="0"/>
                <a:cs typeface="Times New Roman" pitchFamily="18" charset="0"/>
              </a:rPr>
              <a:t> </a:t>
            </a:r>
            <a:r>
              <a:rPr lang="en-US" sz="2500" dirty="0" err="1" smtClean="0">
                <a:latin typeface="Times New Roman" pitchFamily="18" charset="0"/>
                <a:cs typeface="Times New Roman" pitchFamily="18" charset="0"/>
              </a:rPr>
              <a:t>vai</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trò</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quyết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định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chất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lượng</a:t>
            </a:r>
            <a:r>
              <a:rPr lang="en-US" sz="2500" dirty="0">
                <a:latin typeface="Times New Roman" pitchFamily="18" charset="0"/>
                <a:cs typeface="Times New Roman" pitchFamily="18" charset="0"/>
              </a:rPr>
              <a:t> </a:t>
            </a:r>
            <a:r>
              <a:rPr lang="en-US" sz="2500" dirty="0" smtClean="0">
                <a:latin typeface="Times New Roman" pitchFamily="18" charset="0"/>
                <a:cs typeface="Times New Roman" pitchFamily="18" charset="0"/>
              </a:rPr>
              <a:t>GD </a:t>
            </a:r>
            <a:r>
              <a:rPr lang="en-US" sz="2500" dirty="0" err="1">
                <a:latin typeface="Times New Roman" pitchFamily="18" charset="0"/>
                <a:cs typeface="Times New Roman" pitchFamily="18" charset="0"/>
              </a:rPr>
              <a:t>và</a:t>
            </a:r>
            <a:r>
              <a:rPr lang="en-US" sz="2500" dirty="0">
                <a:latin typeface="Times New Roman" pitchFamily="18" charset="0"/>
                <a:cs typeface="Times New Roman" pitchFamily="18" charset="0"/>
              </a:rPr>
              <a:t> </a:t>
            </a:r>
            <a:r>
              <a:rPr lang="en-US" sz="2500" dirty="0" smtClean="0">
                <a:latin typeface="Times New Roman" pitchFamily="18" charset="0"/>
                <a:cs typeface="Times New Roman" pitchFamily="18" charset="0"/>
              </a:rPr>
              <a:t>ĐT </a:t>
            </a:r>
            <a:r>
              <a:rPr lang="en-US" sz="2500" dirty="0" err="1">
                <a:latin typeface="Times New Roman" pitchFamily="18" charset="0"/>
                <a:cs typeface="Times New Roman" pitchFamily="18" charset="0"/>
              </a:rPr>
              <a:t>của</a:t>
            </a:r>
            <a:r>
              <a:rPr lang="en-US" sz="2500" dirty="0">
                <a:latin typeface="Times New Roman" pitchFamily="18" charset="0"/>
                <a:cs typeface="Times New Roman" pitchFamily="18" charset="0"/>
              </a:rPr>
              <a:t> </a:t>
            </a:r>
            <a:r>
              <a:rPr lang="en-US" sz="2500" dirty="0" smtClean="0">
                <a:latin typeface="Times New Roman" pitchFamily="18" charset="0"/>
                <a:cs typeface="Times New Roman" pitchFamily="18" charset="0"/>
              </a:rPr>
              <a:t>GV</a:t>
            </a:r>
            <a:endParaRPr lang="en-US" sz="2500" dirty="0">
              <a:latin typeface="Times New Roman" pitchFamily="18" charset="0"/>
              <a:cs typeface="Times New Roman" pitchFamily="18" charset="0"/>
            </a:endParaRPr>
          </a:p>
          <a:p>
            <a:pPr marL="342900" lvl="1" indent="-342900" algn="just">
              <a:spcBef>
                <a:spcPct val="20000"/>
              </a:spcBef>
              <a:buClr>
                <a:schemeClr val="tx2"/>
              </a:buClr>
              <a:buSzPct val="115000"/>
              <a:buFont typeface="Wingdings" pitchFamily="2" charset="2"/>
              <a:buChar char="§"/>
            </a:pPr>
            <a:r>
              <a:rPr lang="en-US" sz="2500" dirty="0" err="1">
                <a:latin typeface="Times New Roman" pitchFamily="18" charset="0"/>
                <a:cs typeface="Times New Roman" pitchFamily="18" charset="0"/>
              </a:rPr>
              <a:t>Coi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trọng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công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tác</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phát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triển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đảng</a:t>
            </a:r>
            <a:r>
              <a:rPr lang="en-US" sz="2500" dirty="0">
                <a:latin typeface="Times New Roman" pitchFamily="18" charset="0"/>
                <a:cs typeface="Times New Roman" pitchFamily="18" charset="0"/>
              </a:rPr>
              <a:t>, </a:t>
            </a:r>
            <a:r>
              <a:rPr lang="en-US" sz="2500" dirty="0" err="1" smtClean="0">
                <a:latin typeface="Times New Roman" pitchFamily="18" charset="0"/>
                <a:cs typeface="Times New Roman" pitchFamily="18" charset="0"/>
              </a:rPr>
              <a:t>chính</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trị</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tư</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tưởng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trong</a:t>
            </a:r>
            <a:r>
              <a:rPr lang="en-US" sz="2500" dirty="0">
                <a:latin typeface="Times New Roman" pitchFamily="18" charset="0"/>
                <a:cs typeface="Times New Roman" pitchFamily="18" charset="0"/>
              </a:rPr>
              <a:t> </a:t>
            </a:r>
            <a:r>
              <a:rPr lang="en-US" sz="2500" dirty="0" err="1" smtClean="0">
                <a:latin typeface="Times New Roman" pitchFamily="18" charset="0"/>
                <a:cs typeface="Times New Roman" pitchFamily="18" charset="0"/>
              </a:rPr>
              <a:t>nhà</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trường</a:t>
            </a:r>
            <a:endParaRPr lang="en-US" sz="2500" dirty="0" smtClean="0">
              <a:latin typeface="Times New Roman" pitchFamily="18" charset="0"/>
              <a:cs typeface="Times New Roman" pitchFamily="18" charset="0"/>
            </a:endParaRPr>
          </a:p>
          <a:p>
            <a:pPr marL="342900" lvl="1" indent="-342900" algn="just">
              <a:spcBef>
                <a:spcPct val="20000"/>
              </a:spcBef>
              <a:buClr>
                <a:schemeClr val="tx2"/>
              </a:buClr>
              <a:buSzPct val="115000"/>
              <a:buFont typeface="Wingdings" pitchFamily="2" charset="2"/>
              <a:buChar char="§"/>
            </a:pPr>
            <a:r>
              <a:rPr lang="en-US" sz="2500" dirty="0" err="1" smtClean="0">
                <a:latin typeface="Times New Roman" pitchFamily="18" charset="0"/>
                <a:cs typeface="Times New Roman" pitchFamily="18" charset="0"/>
              </a:rPr>
              <a:t>Phát</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huy</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sức</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mạnh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tổng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hợp</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của</a:t>
            </a:r>
            <a:r>
              <a:rPr lang="en-US" sz="2500" dirty="0">
                <a:latin typeface="Times New Roman" pitchFamily="18" charset="0"/>
                <a:cs typeface="Times New Roman" pitchFamily="18" charset="0"/>
              </a:rPr>
              <a:t> </a:t>
            </a:r>
            <a:r>
              <a:rPr lang="en-US" sz="2500" dirty="0" err="1" smtClean="0">
                <a:latin typeface="Times New Roman" pitchFamily="18" charset="0"/>
                <a:cs typeface="Times New Roman" pitchFamily="18" charset="0"/>
              </a:rPr>
              <a:t>hệ</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thống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chính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trị</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giải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quyết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dứt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điểm</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các</a:t>
            </a:r>
            <a:r>
              <a:rPr lang="en-US" sz="2500" dirty="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tiêu</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cực</a:t>
            </a:r>
            <a:r>
              <a:rPr lang="en-US" sz="2500" dirty="0">
                <a:latin typeface="Times New Roman" pitchFamily="18" charset="0"/>
                <a:cs typeface="Times New Roman" pitchFamily="18" charset="0"/>
              </a:rPr>
              <a:t> </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gây</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bức</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xúc</a:t>
            </a:r>
            <a:r>
              <a:rPr lang="en-US" sz="2500" dirty="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trong</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nhà</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trường</a:t>
            </a:r>
            <a:r>
              <a:rPr lang="en-US" sz="2500" dirty="0">
                <a:latin typeface="Times New Roman" pitchFamily="18" charset="0"/>
                <a:cs typeface="Times New Roman" pitchFamily="18" charset="0"/>
              </a:rPr>
              <a:t>.</a:t>
            </a:r>
          </a:p>
          <a:p>
            <a:pPr marL="342900" lvl="1" indent="-342900" algn="just">
              <a:spcBef>
                <a:spcPct val="20000"/>
              </a:spcBef>
              <a:buClr>
                <a:schemeClr val="tx2"/>
              </a:buClr>
              <a:buSzPct val="115000"/>
              <a:buFont typeface="Wingdings" pitchFamily="2" charset="2"/>
              <a:buChar char="§"/>
            </a:pPr>
            <a:r>
              <a:rPr lang="en-US" sz="2500" dirty="0" err="1">
                <a:latin typeface="Times New Roman" pitchFamily="18" charset="0"/>
                <a:cs typeface="Times New Roman" pitchFamily="18" charset="0"/>
              </a:rPr>
              <a:t>Tạo</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sự</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đồng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thuận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đoàn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kết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giữa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Đảng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ủy</a:t>
            </a:r>
            <a:r>
              <a:rPr lang="en-US" sz="2500" dirty="0">
                <a:latin typeface="Times New Roman" panose="02020603050405020304" pitchFamily="18" charset="0"/>
                <a:cs typeface="Times New Roman" panose="02020603050405020304" pitchFamily="18" charset="0"/>
              </a:rPr>
              <a:t>, </a:t>
            </a:r>
            <a:r>
              <a:rPr lang="en-US" sz="2500" dirty="0" smtClean="0">
                <a:latin typeface="Times New Roman" panose="02020603050405020304" pitchFamily="18" charset="0"/>
                <a:cs typeface="Times New Roman" panose="02020603050405020304" pitchFamily="18" charset="0"/>
              </a:rPr>
              <a:t>BGH </a:t>
            </a:r>
            <a:r>
              <a:rPr lang="en-US" sz="2500" dirty="0" err="1">
                <a:latin typeface="Times New Roman" panose="02020603050405020304" pitchFamily="18" charset="0"/>
                <a:cs typeface="Times New Roman" panose="02020603050405020304" pitchFamily="18" charset="0"/>
              </a:rPr>
              <a:t>và</a:t>
            </a:r>
            <a:r>
              <a:rPr lang="en-US" sz="2500" dirty="0">
                <a:latin typeface="Times New Roman" panose="02020603050405020304" pitchFamily="18" charset="0"/>
                <a:cs typeface="Times New Roman" panose="02020603050405020304" pitchFamily="18" charset="0"/>
              </a:rPr>
              <a:t> </a:t>
            </a:r>
            <a:r>
              <a:rPr lang="en-US" sz="2500" dirty="0" smtClean="0">
                <a:latin typeface="Times New Roman" panose="02020603050405020304" pitchFamily="18" charset="0"/>
                <a:cs typeface="Times New Roman" panose="02020603050405020304" pitchFamily="18" charset="0"/>
              </a:rPr>
              <a:t>CBGVNV </a:t>
            </a:r>
            <a:r>
              <a:rPr lang="en-US" sz="2500" dirty="0" err="1" smtClean="0">
                <a:latin typeface="Times New Roman" panose="02020603050405020304" pitchFamily="18" charset="0"/>
                <a:cs typeface="Times New Roman" panose="02020603050405020304" pitchFamily="18" charset="0"/>
              </a:rPr>
              <a:t>để</a:t>
            </a:r>
            <a:r>
              <a:rPr lang="en-US" sz="2500" dirty="0" smtClean="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tạo</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sức</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mạnh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phát</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triển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trường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nhanh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chóng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và</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bền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vững</a:t>
            </a:r>
            <a:r>
              <a:rPr lang="en-US" sz="2500" dirty="0" smtClean="0">
                <a:latin typeface="Times New Roman" panose="02020603050405020304" pitchFamily="18" charset="0"/>
                <a:cs typeface="Times New Roman" panose="02020603050405020304" pitchFamily="18" charset="0"/>
              </a:rPr>
              <a:t>.</a:t>
            </a:r>
          </a:p>
          <a:p>
            <a:pPr marL="342900" lvl="1" indent="-342900" algn="just">
              <a:spcBef>
                <a:spcPct val="20000"/>
              </a:spcBef>
              <a:buClr>
                <a:schemeClr val="tx2"/>
              </a:buClr>
              <a:buSzPct val="115000"/>
              <a:buFont typeface="Wingdings" pitchFamily="2" charset="2"/>
              <a:buChar char="§"/>
            </a:pPr>
            <a:r>
              <a:rPr lang="en-US" sz="2500" dirty="0" err="1" smtClean="0">
                <a:latin typeface="Times New Roman" pitchFamily="18" charset="0"/>
                <a:cs typeface="Times New Roman" pitchFamily="18" charset="0"/>
              </a:rPr>
              <a:t>Đổi</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mới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công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tác</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thông</a:t>
            </a:r>
            <a:r>
              <a:rPr lang="en-US" sz="2500" dirty="0">
                <a:latin typeface="Times New Roman" pitchFamily="18" charset="0"/>
                <a:cs typeface="Times New Roman" pitchFamily="18" charset="0"/>
              </a:rPr>
              <a:t> tin </a:t>
            </a:r>
            <a:r>
              <a:rPr lang="en-US" sz="2500" dirty="0" err="1">
                <a:latin typeface="Times New Roman" pitchFamily="18" charset="0"/>
                <a:cs typeface="Times New Roman" pitchFamily="18" charset="0"/>
              </a:rPr>
              <a:t>và</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truyền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thông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để</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thống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nhất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về</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nhận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thức</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tạo</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sự</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đồng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thuận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và</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huy</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động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sự</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tham</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gia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đánh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giá</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giám</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sát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và</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phản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biện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của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toàn</a:t>
            </a:r>
            <a:r>
              <a:rPr lang="en-US" sz="2500" dirty="0">
                <a:latin typeface="Times New Roman" pitchFamily="18" charset="0"/>
                <a:cs typeface="Times New Roman" pitchFamily="18" charset="0"/>
              </a:rPr>
              <a:t> XH </a:t>
            </a:r>
            <a:r>
              <a:rPr lang="en-US" sz="2500" dirty="0" err="1">
                <a:latin typeface="Times New Roman" pitchFamily="18" charset="0"/>
                <a:cs typeface="Times New Roman" pitchFamily="18" charset="0"/>
              </a:rPr>
              <a:t>đối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với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đổi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mới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phát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triển</a:t>
            </a:r>
            <a:r>
              <a:rPr lang="en-US" sz="2500" dirty="0">
                <a:latin typeface="Times New Roman" pitchFamily="18" charset="0"/>
                <a:cs typeface="Times New Roman" pitchFamily="18" charset="0"/>
              </a:rPr>
              <a:t> GD-ĐT </a:t>
            </a:r>
          </a:p>
          <a:p>
            <a:pPr algn="just">
              <a:spcAft>
                <a:spcPts val="600"/>
              </a:spcAft>
            </a:pPr>
            <a:endParaRPr lang="en-US" sz="2500" b="1" dirty="0">
              <a:latin typeface="Times New Roman" pitchFamily="18" charset="0"/>
              <a:cs typeface="Times New Roman" pitchFamily="18" charset="0"/>
            </a:endParaRPr>
          </a:p>
        </p:txBody>
      </p:sp>
      <p:sp>
        <p:nvSpPr>
          <p:cNvPr id="4" name="Rectangle 2"/>
          <p:cNvSpPr txBox="1">
            <a:spLocks noChangeArrowheads="1"/>
          </p:cNvSpPr>
          <p:nvPr/>
        </p:nvSpPr>
        <p:spPr bwMode="white">
          <a:xfrm>
            <a:off x="228600" y="304800"/>
            <a:ext cx="8610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pPr algn="just"/>
            <a:r>
              <a:rPr lang="en-US" sz="2800" dirty="0">
                <a:solidFill>
                  <a:srgbClr val="FFC000"/>
                </a:solidFill>
                <a:latin typeface="Times New Roman" pitchFamily="18" charset="0"/>
                <a:ea typeface="+mn-ea"/>
                <a:cs typeface="Times New Roman" pitchFamily="18" charset="0"/>
              </a:rPr>
              <a:t>1. T</a:t>
            </a:r>
            <a:r>
              <a:rPr lang="vi-VN" sz="2800" dirty="0">
                <a:solidFill>
                  <a:srgbClr val="FFC000"/>
                </a:solidFill>
                <a:latin typeface="Times New Roman" pitchFamily="18" charset="0"/>
                <a:ea typeface="+mn-ea"/>
                <a:cs typeface="Times New Roman" pitchFamily="18" charset="0"/>
              </a:rPr>
              <a:t>ăng cường sự lãnh đạo của Đảng, sự quản lý của B</a:t>
            </a:r>
            <a:r>
              <a:rPr lang="en-US" sz="2800" dirty="0">
                <a:solidFill>
                  <a:srgbClr val="FFC000"/>
                </a:solidFill>
                <a:latin typeface="Times New Roman" pitchFamily="18" charset="0"/>
                <a:ea typeface="+mn-ea"/>
                <a:cs typeface="Times New Roman" pitchFamily="18" charset="0"/>
              </a:rPr>
              <a:t>GH</a:t>
            </a:r>
            <a:r>
              <a:rPr lang="vi-VN" sz="2800" dirty="0">
                <a:solidFill>
                  <a:srgbClr val="FFC000"/>
                </a:solidFill>
                <a:latin typeface="Times New Roman" pitchFamily="18" charset="0"/>
                <a:ea typeface="+mn-ea"/>
                <a:cs typeface="Times New Roman" pitchFamily="18" charset="0"/>
              </a:rPr>
              <a:t> đối với đổi mới </a:t>
            </a:r>
            <a:r>
              <a:rPr lang="en-US" sz="2800" dirty="0">
                <a:solidFill>
                  <a:srgbClr val="FFC000"/>
                </a:solidFill>
                <a:latin typeface="Times New Roman" pitchFamily="18" charset="0"/>
                <a:ea typeface="+mn-ea"/>
                <a:cs typeface="Times New Roman" pitchFamily="18" charset="0"/>
              </a:rPr>
              <a:t>GD-ĐT</a:t>
            </a:r>
          </a:p>
          <a:p>
            <a:endParaRPr lang="en-US" sz="1200" dirty="0">
              <a:latin typeface="Times New Roman" pitchFamily="18" charset="0"/>
              <a:cs typeface="Times New Roman" pitchFamily="18" charset="0"/>
            </a:endParaRPr>
          </a:p>
        </p:txBody>
      </p:sp>
    </p:spTree>
    <p:extLst>
      <p:ext uri="{BB962C8B-B14F-4D97-AF65-F5344CB8AC3E}">
        <p14:creationId xmlns:p14="http://schemas.microsoft.com/office/powerpoint/2010/main" val="339652219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1000" y="304800"/>
            <a:ext cx="8305800" cy="954107"/>
          </a:xfrm>
          <a:prstGeom prst="rect">
            <a:avLst/>
          </a:prstGeom>
        </p:spPr>
        <p:txBody>
          <a:bodyPr wrap="square">
            <a:spAutoFit/>
          </a:bodyPr>
          <a:lstStyle/>
          <a:p>
            <a:pPr algn="just"/>
            <a:r>
              <a:rPr lang="en-US" sz="2800" b="1" dirty="0" smtClean="0">
                <a:solidFill>
                  <a:srgbClr val="FFC000"/>
                </a:solidFill>
                <a:latin typeface="Times New Roman" pitchFamily="18" charset="0"/>
                <a:cs typeface="Times New Roman" pitchFamily="18" charset="0"/>
              </a:rPr>
              <a:t>2. Đ</a:t>
            </a:r>
            <a:r>
              <a:rPr lang="vi-VN" sz="2800" b="1" dirty="0" smtClean="0">
                <a:solidFill>
                  <a:srgbClr val="FFC000"/>
                </a:solidFill>
                <a:latin typeface="Times New Roman" pitchFamily="18" charset="0"/>
                <a:cs typeface="Times New Roman" pitchFamily="18" charset="0"/>
              </a:rPr>
              <a:t>ổi mới các yếu tố cơ bản của </a:t>
            </a:r>
            <a:r>
              <a:rPr lang="en-US" sz="2800" b="1" dirty="0" smtClean="0">
                <a:solidFill>
                  <a:srgbClr val="FFC000"/>
                </a:solidFill>
                <a:latin typeface="Times New Roman" pitchFamily="18" charset="0"/>
                <a:cs typeface="Times New Roman" pitchFamily="18" charset="0"/>
              </a:rPr>
              <a:t>GD</a:t>
            </a:r>
            <a:r>
              <a:rPr lang="vi-VN" sz="2800" b="1" dirty="0" smtClean="0">
                <a:solidFill>
                  <a:srgbClr val="FFC000"/>
                </a:solidFill>
                <a:latin typeface="Times New Roman" pitchFamily="18" charset="0"/>
                <a:cs typeface="Times New Roman" pitchFamily="18" charset="0"/>
              </a:rPr>
              <a:t>, </a:t>
            </a:r>
            <a:r>
              <a:rPr lang="en-US" sz="2800" b="1" dirty="0" smtClean="0">
                <a:solidFill>
                  <a:srgbClr val="FFC000"/>
                </a:solidFill>
                <a:latin typeface="Times New Roman" pitchFamily="18" charset="0"/>
                <a:cs typeface="Times New Roman" pitchFamily="18" charset="0"/>
              </a:rPr>
              <a:t>ĐT</a:t>
            </a:r>
            <a:r>
              <a:rPr lang="vi-VN" sz="2800" b="1" dirty="0" smtClean="0">
                <a:solidFill>
                  <a:srgbClr val="FFC000"/>
                </a:solidFill>
                <a:latin typeface="Times New Roman" pitchFamily="18" charset="0"/>
                <a:cs typeface="Times New Roman" pitchFamily="18" charset="0"/>
              </a:rPr>
              <a:t> theo hướng phát triển phẩm chất và năng lực của người học</a:t>
            </a:r>
            <a:endParaRPr lang="en-US" sz="2800" b="1" dirty="0" smtClean="0">
              <a:solidFill>
                <a:srgbClr val="FFC000"/>
              </a:solidFill>
              <a:latin typeface="Times New Roman" pitchFamily="18" charset="0"/>
              <a:cs typeface="Times New Roman" pitchFamily="18" charset="0"/>
            </a:endParaRPr>
          </a:p>
        </p:txBody>
      </p:sp>
      <p:sp>
        <p:nvSpPr>
          <p:cNvPr id="2" name="Rectangle 1"/>
          <p:cNvSpPr/>
          <p:nvPr/>
        </p:nvSpPr>
        <p:spPr>
          <a:xfrm>
            <a:off x="381000" y="1295400"/>
            <a:ext cx="8534400" cy="5216813"/>
          </a:xfrm>
          <a:prstGeom prst="rect">
            <a:avLst/>
          </a:prstGeom>
        </p:spPr>
        <p:txBody>
          <a:bodyPr wrap="square">
            <a:spAutoFit/>
          </a:bodyPr>
          <a:lstStyle/>
          <a:p>
            <a:pPr marL="285750" indent="-285750" algn="just">
              <a:spcAft>
                <a:spcPts val="600"/>
              </a:spcAft>
              <a:buFontTx/>
              <a:buChar char="-"/>
            </a:pPr>
            <a:r>
              <a:rPr lang="en-US" sz="2400" dirty="0">
                <a:latin typeface="Times New Roman" pitchFamily="18" charset="0"/>
                <a:cs typeface="Times New Roman" pitchFamily="18" charset="0"/>
              </a:rPr>
              <a:t>C</a:t>
            </a:r>
            <a:r>
              <a:rPr lang="vi-VN" sz="2400" dirty="0" smtClean="0">
                <a:latin typeface="Times New Roman" pitchFamily="18" charset="0"/>
                <a:cs typeface="Times New Roman" pitchFamily="18" charset="0"/>
              </a:rPr>
              <a:t>ông </a:t>
            </a:r>
            <a:r>
              <a:rPr lang="vi-VN" sz="2400" dirty="0">
                <a:latin typeface="Times New Roman" pitchFamily="18" charset="0"/>
                <a:cs typeface="Times New Roman" pitchFamily="18" charset="0"/>
              </a:rPr>
              <a:t>khai </a:t>
            </a:r>
            <a:r>
              <a:rPr lang="en-US" sz="2400" dirty="0" smtClean="0">
                <a:latin typeface="Times New Roman" pitchFamily="18" charset="0"/>
                <a:cs typeface="Times New Roman" pitchFamily="18" charset="0"/>
              </a:rPr>
              <a:t>C</a:t>
            </a:r>
            <a:r>
              <a:rPr lang="vi-VN" sz="2400" dirty="0" smtClean="0">
                <a:latin typeface="Times New Roman" pitchFamily="18" charset="0"/>
                <a:cs typeface="Times New Roman" pitchFamily="18" charset="0"/>
              </a:rPr>
              <a:t>huẩn </a:t>
            </a:r>
            <a:r>
              <a:rPr lang="vi-VN" sz="2400" dirty="0">
                <a:latin typeface="Times New Roman" pitchFamily="18" charset="0"/>
                <a:cs typeface="Times New Roman" pitchFamily="18" charset="0"/>
              </a:rPr>
              <a:t>đầu ra </a:t>
            </a:r>
            <a:r>
              <a:rPr lang="vi-VN" sz="2400" dirty="0" smtClean="0">
                <a:latin typeface="Times New Roman" pitchFamily="18" charset="0"/>
                <a:cs typeface="Times New Roman" pitchFamily="18" charset="0"/>
              </a:rPr>
              <a:t>trên </a:t>
            </a:r>
            <a:r>
              <a:rPr lang="vi-VN" sz="2400" dirty="0">
                <a:latin typeface="Times New Roman" pitchFamily="18" charset="0"/>
                <a:cs typeface="Times New Roman" pitchFamily="18" charset="0"/>
              </a:rPr>
              <a:t>trang Web trường</a:t>
            </a:r>
            <a:r>
              <a:rPr lang="vi-VN" sz="2400" dirty="0" smtClean="0">
                <a:latin typeface="Times New Roman" pitchFamily="18" charset="0"/>
                <a:cs typeface="Times New Roman" pitchFamily="18" charset="0"/>
              </a:rPr>
              <a:t>.</a:t>
            </a:r>
            <a:endParaRPr lang="en-US" sz="2400" dirty="0" smtClean="0">
              <a:latin typeface="Times New Roman" pitchFamily="18" charset="0"/>
              <a:cs typeface="Times New Roman" pitchFamily="18" charset="0"/>
            </a:endParaRPr>
          </a:p>
          <a:p>
            <a:pPr marL="285750" indent="-285750" algn="just">
              <a:spcAft>
                <a:spcPts val="600"/>
              </a:spcAft>
              <a:buFontTx/>
              <a:buChar char="-"/>
            </a:pPr>
            <a:r>
              <a:rPr lang="en-US" sz="2400" dirty="0" smtClean="0">
                <a:latin typeface="Times New Roman" pitchFamily="18" charset="0"/>
                <a:cs typeface="Times New Roman" pitchFamily="18" charset="0"/>
              </a:rPr>
              <a:t>Đ</a:t>
            </a:r>
            <a:r>
              <a:rPr lang="vi-VN" sz="2400" dirty="0" smtClean="0">
                <a:latin typeface="Times New Roman" pitchFamily="18" charset="0"/>
                <a:cs typeface="Times New Roman" pitchFamily="18" charset="0"/>
              </a:rPr>
              <a:t>ánh </a:t>
            </a:r>
            <a:r>
              <a:rPr lang="vi-VN" sz="2400" dirty="0">
                <a:latin typeface="Times New Roman" pitchFamily="18" charset="0"/>
                <a:cs typeface="Times New Roman" pitchFamily="18" charset="0"/>
              </a:rPr>
              <a:t>giá </a:t>
            </a:r>
            <a:r>
              <a:rPr lang="vi-VN" sz="2400" dirty="0" smtClean="0">
                <a:latin typeface="Times New Roman" pitchFamily="18" charset="0"/>
                <a:cs typeface="Times New Roman" pitchFamily="18" charset="0"/>
              </a:rPr>
              <a:t>chất </a:t>
            </a:r>
            <a:r>
              <a:rPr lang="vi-VN" sz="2400" dirty="0">
                <a:latin typeface="Times New Roman" pitchFamily="18" charset="0"/>
                <a:cs typeface="Times New Roman" pitchFamily="18" charset="0"/>
              </a:rPr>
              <a:t>lượng </a:t>
            </a:r>
            <a:r>
              <a:rPr lang="en-US" sz="2400" dirty="0" smtClean="0">
                <a:latin typeface="Times New Roman" pitchFamily="18" charset="0"/>
                <a:cs typeface="Times New Roman" pitchFamily="18" charset="0"/>
              </a:rPr>
              <a:t>ĐT,</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tiến tới kiểm định chất lượng đào </a:t>
            </a:r>
            <a:r>
              <a:rPr lang="vi-VN" sz="2400" dirty="0" smtClean="0">
                <a:latin typeface="Times New Roman" pitchFamily="18" charset="0"/>
                <a:cs typeface="Times New Roman" pitchFamily="18" charset="0"/>
              </a:rPr>
              <a:t>tạo</a:t>
            </a:r>
            <a:r>
              <a:rPr lang="en-US" sz="2400" dirty="0" smtClean="0">
                <a:latin typeface="Times New Roman" pitchFamily="18" charset="0"/>
                <a:cs typeface="Times New Roman" pitchFamily="18" charset="0"/>
              </a:rPr>
              <a:t>.</a:t>
            </a:r>
            <a:r>
              <a:rPr lang="vi-VN" sz="2400" dirty="0" smtClean="0">
                <a:latin typeface="Times New Roman" pitchFamily="18" charset="0"/>
                <a:cs typeface="Times New Roman" pitchFamily="18" charset="0"/>
              </a:rPr>
              <a:t> </a:t>
            </a:r>
            <a:endParaRPr lang="en-US" sz="2400" dirty="0" smtClean="0">
              <a:latin typeface="Times New Roman" pitchFamily="18" charset="0"/>
              <a:cs typeface="Times New Roman" pitchFamily="18" charset="0"/>
            </a:endParaRPr>
          </a:p>
          <a:p>
            <a:pPr marL="285750" indent="-285750" algn="just">
              <a:spcAft>
                <a:spcPts val="600"/>
              </a:spcAft>
              <a:buFontTx/>
              <a:buChar char="-"/>
            </a:pPr>
            <a:r>
              <a:rPr lang="vi-VN" sz="2400" dirty="0" smtClean="0">
                <a:latin typeface="Times New Roman" pitchFamily="18" charset="0"/>
                <a:cs typeface="Times New Roman" pitchFamily="18" charset="0"/>
              </a:rPr>
              <a:t>Tập </a:t>
            </a:r>
            <a:r>
              <a:rPr lang="vi-VN" sz="2400" dirty="0">
                <a:latin typeface="Times New Roman" pitchFamily="18" charset="0"/>
                <a:cs typeface="Times New Roman" pitchFamily="18" charset="0"/>
              </a:rPr>
              <a:t>trung </a:t>
            </a:r>
            <a:r>
              <a:rPr lang="vi-VN" sz="2400" dirty="0" smtClean="0">
                <a:latin typeface="Times New Roman" pitchFamily="18" charset="0"/>
                <a:cs typeface="Times New Roman" pitchFamily="18" charset="0"/>
              </a:rPr>
              <a:t>tuyển </a:t>
            </a:r>
            <a:r>
              <a:rPr lang="vi-VN" sz="2400" dirty="0">
                <a:latin typeface="Times New Roman" pitchFamily="18" charset="0"/>
                <a:cs typeface="Times New Roman" pitchFamily="18" charset="0"/>
              </a:rPr>
              <a:t>sinh, </a:t>
            </a:r>
            <a:r>
              <a:rPr lang="vi-VN" sz="2400" dirty="0" smtClean="0">
                <a:latin typeface="Times New Roman" pitchFamily="18" charset="0"/>
                <a:cs typeface="Times New Roman" pitchFamily="18" charset="0"/>
              </a:rPr>
              <a:t>tư </a:t>
            </a:r>
            <a:r>
              <a:rPr lang="vi-VN" sz="2400" dirty="0">
                <a:latin typeface="Times New Roman" pitchFamily="18" charset="0"/>
                <a:cs typeface="Times New Roman" pitchFamily="18" charset="0"/>
              </a:rPr>
              <a:t>vấn tuyển sinh và quảng bá thương hiệu </a:t>
            </a:r>
            <a:endParaRPr lang="en-US" sz="2400" dirty="0" smtClean="0">
              <a:latin typeface="Times New Roman" pitchFamily="18" charset="0"/>
              <a:cs typeface="Times New Roman" pitchFamily="18" charset="0"/>
            </a:endParaRPr>
          </a:p>
          <a:p>
            <a:pPr marL="285750" indent="-285750" algn="just">
              <a:spcAft>
                <a:spcPts val="600"/>
              </a:spcAft>
              <a:buFontTx/>
              <a:buChar char="-"/>
            </a:pPr>
            <a:r>
              <a:rPr lang="vi-VN" sz="2400" dirty="0" smtClean="0">
                <a:latin typeface="Times New Roman" pitchFamily="18" charset="0"/>
                <a:cs typeface="Times New Roman" pitchFamily="18" charset="0"/>
              </a:rPr>
              <a:t>Mở </a:t>
            </a:r>
            <a:r>
              <a:rPr lang="vi-VN" sz="2400" dirty="0">
                <a:latin typeface="Times New Roman" pitchFamily="18" charset="0"/>
                <a:cs typeface="Times New Roman" pitchFamily="18" charset="0"/>
              </a:rPr>
              <a:t>rộng </a:t>
            </a:r>
            <a:r>
              <a:rPr lang="vi-VN" sz="2400" dirty="0" smtClean="0">
                <a:latin typeface="Times New Roman" pitchFamily="18" charset="0"/>
                <a:cs typeface="Times New Roman" pitchFamily="18" charset="0"/>
              </a:rPr>
              <a:t>ngành</a:t>
            </a:r>
            <a:r>
              <a:rPr lang="en-US" sz="2400" dirty="0" smtClean="0">
                <a:latin typeface="Times New Roman" pitchFamily="18" charset="0"/>
                <a:cs typeface="Times New Roman" pitchFamily="18" charset="0"/>
              </a:rPr>
              <a:t>,</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loại hình đào tạo </a:t>
            </a:r>
            <a:r>
              <a:rPr lang="vi-VN" sz="2400" dirty="0" smtClean="0">
                <a:latin typeface="Times New Roman" pitchFamily="18" charset="0"/>
                <a:cs typeface="Times New Roman" pitchFamily="18" charset="0"/>
              </a:rPr>
              <a:t>để </a:t>
            </a:r>
            <a:r>
              <a:rPr lang="vi-VN" sz="2400" dirty="0">
                <a:latin typeface="Times New Roman" pitchFamily="18" charset="0"/>
                <a:cs typeface="Times New Roman" pitchFamily="18" charset="0"/>
              </a:rPr>
              <a:t>tăng quy mô đào </a:t>
            </a:r>
            <a:r>
              <a:rPr lang="vi-VN" sz="2400" dirty="0" smtClean="0">
                <a:latin typeface="Times New Roman" pitchFamily="18" charset="0"/>
                <a:cs typeface="Times New Roman" pitchFamily="18" charset="0"/>
              </a:rPr>
              <a:t>tạo</a:t>
            </a:r>
            <a:endParaRPr lang="en-US" sz="2400" dirty="0" smtClean="0">
              <a:latin typeface="Times New Roman" pitchFamily="18" charset="0"/>
              <a:cs typeface="Times New Roman" pitchFamily="18" charset="0"/>
            </a:endParaRPr>
          </a:p>
          <a:p>
            <a:pPr marL="285750" indent="-285750" algn="just">
              <a:spcAft>
                <a:spcPts val="600"/>
              </a:spcAft>
              <a:buFontTx/>
              <a:buChar char="-"/>
            </a:pPr>
            <a:r>
              <a:rPr lang="vi-VN" sz="2400" dirty="0" smtClean="0">
                <a:latin typeface="Times New Roman" pitchFamily="18" charset="0"/>
                <a:cs typeface="Times New Roman" pitchFamily="18" charset="0"/>
              </a:rPr>
              <a:t>Tăng </a:t>
            </a:r>
            <a:r>
              <a:rPr lang="vi-VN" sz="2400" dirty="0">
                <a:latin typeface="Times New Roman" pitchFamily="18" charset="0"/>
                <a:cs typeface="Times New Roman" pitchFamily="18" charset="0"/>
              </a:rPr>
              <a:t>cường </a:t>
            </a:r>
            <a:r>
              <a:rPr lang="vi-VN" sz="2400" dirty="0" smtClean="0">
                <a:latin typeface="Times New Roman" pitchFamily="18" charset="0"/>
                <a:cs typeface="Times New Roman" pitchFamily="18" charset="0"/>
              </a:rPr>
              <a:t>hợp </a:t>
            </a:r>
            <a:r>
              <a:rPr lang="vi-VN" sz="2400" dirty="0">
                <a:latin typeface="Times New Roman" pitchFamily="18" charset="0"/>
                <a:cs typeface="Times New Roman" pitchFamily="18" charset="0"/>
              </a:rPr>
              <a:t>tác quốc tế, liên kết đào tạo </a:t>
            </a:r>
            <a:r>
              <a:rPr lang="vi-VN" sz="2400" dirty="0" smtClean="0">
                <a:latin typeface="Times New Roman" pitchFamily="18" charset="0"/>
                <a:cs typeface="Times New Roman" pitchFamily="18" charset="0"/>
              </a:rPr>
              <a:t>trong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nước ngoài</a:t>
            </a:r>
            <a:r>
              <a:rPr lang="vi-VN" sz="2400" dirty="0" smtClean="0">
                <a:latin typeface="Times New Roman" pitchFamily="18" charset="0"/>
                <a:cs typeface="Times New Roman" pitchFamily="18" charset="0"/>
              </a:rPr>
              <a:t>.</a:t>
            </a:r>
            <a:r>
              <a:rPr lang="en-US" sz="2400" dirty="0" smtClean="0">
                <a:latin typeface="Times New Roman" pitchFamily="18" charset="0"/>
                <a:cs typeface="Times New Roman" pitchFamily="18" charset="0"/>
              </a:rPr>
              <a:t> </a:t>
            </a:r>
          </a:p>
          <a:p>
            <a:pPr marL="285750" indent="-285750" algn="just">
              <a:spcAft>
                <a:spcPts val="600"/>
              </a:spcAft>
              <a:buFontTx/>
              <a:buChar char="-"/>
            </a:pPr>
            <a:r>
              <a:rPr lang="en-US" sz="2400" dirty="0" smtClean="0">
                <a:latin typeface="Times New Roman" pitchFamily="18" charset="0"/>
                <a:cs typeface="Times New Roman" pitchFamily="18" charset="0"/>
              </a:rPr>
              <a:t>X</a:t>
            </a:r>
            <a:r>
              <a:rPr lang="vi-VN" sz="2400" dirty="0" smtClean="0">
                <a:latin typeface="Times New Roman" pitchFamily="18" charset="0"/>
                <a:cs typeface="Times New Roman" pitchFamily="18" charset="0"/>
              </a:rPr>
              <a:t>ây </a:t>
            </a:r>
            <a:r>
              <a:rPr lang="vi-VN" sz="2400" dirty="0">
                <a:latin typeface="Times New Roman" pitchFamily="18" charset="0"/>
                <a:cs typeface="Times New Roman" pitchFamily="18" charset="0"/>
              </a:rPr>
              <a:t>dựng </a:t>
            </a:r>
            <a:r>
              <a:rPr lang="en-US" sz="2400" dirty="0" err="1" smtClean="0">
                <a:latin typeface="Times New Roman" pitchFamily="18" charset="0"/>
                <a:cs typeface="Times New Roman" pitchFamily="18" charset="0"/>
              </a:rPr>
              <a:t>mới</a:t>
            </a:r>
            <a:r>
              <a:rPr lang="en-US" sz="2400" dirty="0" smtClean="0">
                <a:latin typeface="Times New Roman" pitchFamily="18" charset="0"/>
                <a:cs typeface="Times New Roman" pitchFamily="18" charset="0"/>
              </a:rPr>
              <a:t> 7 </a:t>
            </a:r>
            <a:r>
              <a:rPr lang="en-US" sz="2400" dirty="0" err="1" smtClean="0">
                <a:latin typeface="Times New Roman" pitchFamily="18" charset="0"/>
                <a:cs typeface="Times New Roman" pitchFamily="18" charset="0"/>
              </a:rPr>
              <a:t>chuyên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ngành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hoàn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thiện</a:t>
            </a:r>
            <a:r>
              <a:rPr lang="en-US" sz="2400" dirty="0" smtClean="0">
                <a:latin typeface="Times New Roman" pitchFamily="18" charset="0"/>
                <a:cs typeface="Times New Roman" pitchFamily="18" charset="0"/>
              </a:rPr>
              <a:t> 8</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chuyên ngành </a:t>
            </a:r>
            <a:r>
              <a:rPr lang="vi-VN" sz="2400" dirty="0" smtClean="0">
                <a:latin typeface="Times New Roman" pitchFamily="18" charset="0"/>
                <a:cs typeface="Times New Roman" pitchFamily="18" charset="0"/>
              </a:rPr>
              <a:t>cao </a:t>
            </a:r>
            <a:r>
              <a:rPr lang="vi-VN" sz="2400" dirty="0">
                <a:latin typeface="Times New Roman" pitchFamily="18" charset="0"/>
                <a:cs typeface="Times New Roman" pitchFamily="18" charset="0"/>
              </a:rPr>
              <a:t>đẳng </a:t>
            </a:r>
            <a:r>
              <a:rPr lang="vi-VN" sz="2400" dirty="0" smtClean="0">
                <a:latin typeface="Times New Roman" pitchFamily="18" charset="0"/>
                <a:cs typeface="Times New Roman" pitchFamily="18" charset="0"/>
              </a:rPr>
              <a:t>theo</a:t>
            </a:r>
            <a:r>
              <a:rPr lang="en-US"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tín chỉ</a:t>
            </a:r>
            <a:r>
              <a:rPr lang="en-US" sz="2400" dirty="0" smtClean="0">
                <a:latin typeface="Times New Roman" pitchFamily="18" charset="0"/>
                <a:cs typeface="Times New Roman" pitchFamily="18" charset="0"/>
              </a:rPr>
              <a:t>.</a:t>
            </a:r>
            <a:r>
              <a:rPr lang="vi-VN" sz="2400" dirty="0" smtClean="0">
                <a:latin typeface="Times New Roman" pitchFamily="18" charset="0"/>
                <a:cs typeface="Times New Roman" pitchFamily="18" charset="0"/>
              </a:rPr>
              <a:t> </a:t>
            </a:r>
            <a:endParaRPr lang="en-US" sz="2400" dirty="0">
              <a:latin typeface="Times New Roman" pitchFamily="18" charset="0"/>
              <a:cs typeface="Times New Roman" pitchFamily="18" charset="0"/>
            </a:endParaRPr>
          </a:p>
          <a:p>
            <a:pPr marL="285750" indent="-285750" algn="just">
              <a:spcAft>
                <a:spcPts val="600"/>
              </a:spcAft>
              <a:buFontTx/>
              <a:buChar char="-"/>
            </a:pPr>
            <a:r>
              <a:rPr lang="en-US" sz="2400" dirty="0">
                <a:latin typeface="Times New Roman" pitchFamily="18" charset="0"/>
                <a:cs typeface="Times New Roman" pitchFamily="18" charset="0"/>
              </a:rPr>
              <a:t>X</a:t>
            </a:r>
            <a:r>
              <a:rPr lang="vi-VN" sz="2400" dirty="0">
                <a:latin typeface="Times New Roman" pitchFamily="18" charset="0"/>
                <a:cs typeface="Times New Roman" pitchFamily="18" charset="0"/>
              </a:rPr>
              <a:t>ây dựng </a:t>
            </a:r>
            <a:r>
              <a:rPr lang="en-US" sz="2400" dirty="0" err="1">
                <a:latin typeface="Times New Roman" pitchFamily="18" charset="0"/>
                <a:cs typeface="Times New Roman" pitchFamily="18" charset="0"/>
              </a:rPr>
              <a:t>mới</a:t>
            </a:r>
            <a:r>
              <a:rPr lang="en-US" sz="2400" dirty="0">
                <a:latin typeface="Times New Roman" pitchFamily="18" charset="0"/>
                <a:cs typeface="Times New Roman" pitchFamily="18" charset="0"/>
              </a:rPr>
              <a:t> 9</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chuyên </a:t>
            </a:r>
            <a:r>
              <a:rPr lang="vi-VN" sz="2400" dirty="0" smtClean="0">
                <a:latin typeface="Times New Roman" pitchFamily="18" charset="0"/>
                <a:cs typeface="Times New Roman" pitchFamily="18" charset="0"/>
              </a:rPr>
              <a:t>ngành </a:t>
            </a:r>
            <a:r>
              <a:rPr lang="vi-VN" sz="2400" dirty="0">
                <a:latin typeface="Times New Roman" pitchFamily="18" charset="0"/>
                <a:cs typeface="Times New Roman" pitchFamily="18" charset="0"/>
              </a:rPr>
              <a:t>trung cấp </a:t>
            </a:r>
            <a:r>
              <a:rPr lang="en-US" sz="2400" dirty="0" err="1" smtClean="0">
                <a:latin typeface="Times New Roman" pitchFamily="18" charset="0"/>
                <a:cs typeface="Times New Roman" pitchFamily="18" charset="0"/>
              </a:rPr>
              <a:t>chuyên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nghiệp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từ</a:t>
            </a:r>
            <a:r>
              <a:rPr lang="en-US" sz="2400" dirty="0" smtClean="0">
                <a:latin typeface="Times New Roman" pitchFamily="18" charset="0"/>
                <a:cs typeface="Times New Roman" pitchFamily="18" charset="0"/>
              </a:rPr>
              <a:t> THCS</a:t>
            </a:r>
          </a:p>
          <a:p>
            <a:pPr marL="285750" indent="-285750" algn="just">
              <a:spcAft>
                <a:spcPts val="600"/>
              </a:spcAft>
              <a:buFontTx/>
              <a:buChar char="-"/>
            </a:pPr>
            <a:r>
              <a:rPr lang="en-US" sz="2400" dirty="0" smtClean="0">
                <a:latin typeface="Times New Roman" pitchFamily="18" charset="0"/>
                <a:cs typeface="Times New Roman" pitchFamily="18" charset="0"/>
              </a:rPr>
              <a:t>X</a:t>
            </a:r>
            <a:r>
              <a:rPr lang="vi-VN" sz="2400" dirty="0" smtClean="0">
                <a:latin typeface="Times New Roman" pitchFamily="18" charset="0"/>
                <a:cs typeface="Times New Roman" pitchFamily="18" charset="0"/>
              </a:rPr>
              <a:t>ây </a:t>
            </a:r>
            <a:r>
              <a:rPr lang="vi-VN" sz="2400" dirty="0">
                <a:latin typeface="Times New Roman" pitchFamily="18" charset="0"/>
                <a:cs typeface="Times New Roman" pitchFamily="18" charset="0"/>
              </a:rPr>
              <a:t>dựng </a:t>
            </a:r>
            <a:r>
              <a:rPr lang="en-US" sz="2400" dirty="0" err="1" smtClean="0">
                <a:latin typeface="Times New Roman" pitchFamily="18" charset="0"/>
                <a:cs typeface="Times New Roman" pitchFamily="18" charset="0"/>
              </a:rPr>
              <a:t>mới</a:t>
            </a:r>
            <a:r>
              <a:rPr lang="en-US"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1</a:t>
            </a:r>
            <a:r>
              <a:rPr lang="en-US" sz="2400" dirty="0" smtClean="0">
                <a:latin typeface="Times New Roman" pitchFamily="18" charset="0"/>
                <a:cs typeface="Times New Roman" pitchFamily="18" charset="0"/>
              </a:rPr>
              <a:t>4</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chuyên ngành cao đẳng </a:t>
            </a:r>
            <a:r>
              <a:rPr lang="vi-VN" sz="2400" dirty="0" smtClean="0">
                <a:latin typeface="Times New Roman" pitchFamily="18" charset="0"/>
                <a:cs typeface="Times New Roman" pitchFamily="18" charset="0"/>
              </a:rPr>
              <a:t>nghề</a:t>
            </a:r>
            <a:r>
              <a:rPr lang="en-US" sz="2400" dirty="0" smtClean="0">
                <a:latin typeface="Times New Roman" pitchFamily="18" charset="0"/>
                <a:cs typeface="Times New Roman" pitchFamily="18" charset="0"/>
              </a:rPr>
              <a:t>,</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trung cấp nghề </a:t>
            </a:r>
            <a:endParaRPr lang="en-US" sz="2400" dirty="0" smtClean="0">
              <a:latin typeface="Times New Roman" pitchFamily="18" charset="0"/>
              <a:cs typeface="Times New Roman" pitchFamily="18" charset="0"/>
            </a:endParaRPr>
          </a:p>
          <a:p>
            <a:pPr marL="285750" indent="-285750" algn="just">
              <a:spcAft>
                <a:spcPts val="600"/>
              </a:spcAft>
              <a:buFontTx/>
              <a:buChar char="-"/>
            </a:pPr>
            <a:r>
              <a:rPr lang="en-US" sz="2400" dirty="0">
                <a:latin typeface="Times New Roman" pitchFamily="18" charset="0"/>
                <a:cs typeface="Times New Roman" pitchFamily="18" charset="0"/>
              </a:rPr>
              <a:t>X</a:t>
            </a:r>
            <a:r>
              <a:rPr lang="vi-VN" sz="2400" dirty="0">
                <a:latin typeface="Times New Roman" pitchFamily="18" charset="0"/>
                <a:cs typeface="Times New Roman" pitchFamily="18" charset="0"/>
              </a:rPr>
              <a:t>ây dựng </a:t>
            </a:r>
            <a:r>
              <a:rPr lang="en-US" sz="2400" dirty="0" err="1" smtClean="0">
                <a:latin typeface="Times New Roman" pitchFamily="18" charset="0"/>
                <a:cs typeface="Times New Roman" pitchFamily="18" charset="0"/>
              </a:rPr>
              <a:t>mới</a:t>
            </a:r>
            <a:r>
              <a:rPr lang="en-US"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1</a:t>
            </a:r>
            <a:r>
              <a:rPr lang="en-US" sz="2400" dirty="0" smtClean="0">
                <a:latin typeface="Times New Roman" pitchFamily="18" charset="0"/>
                <a:cs typeface="Times New Roman" pitchFamily="18" charset="0"/>
              </a:rPr>
              <a:t>4</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chuyên ngành cao đẳng nghề 9+4; </a:t>
            </a:r>
            <a:endParaRPr lang="en-US" sz="2400" dirty="0" smtClean="0">
              <a:latin typeface="Times New Roman" pitchFamily="18" charset="0"/>
              <a:cs typeface="Times New Roman" pitchFamily="18" charset="0"/>
            </a:endParaRPr>
          </a:p>
          <a:p>
            <a:pPr marL="285750" indent="-285750" algn="just">
              <a:spcAft>
                <a:spcPts val="600"/>
              </a:spcAft>
              <a:buFontTx/>
              <a:buChar char="-"/>
            </a:pPr>
            <a:r>
              <a:rPr lang="en-US" sz="2400" dirty="0" smtClean="0">
                <a:latin typeface="Times New Roman" pitchFamily="18" charset="0"/>
                <a:cs typeface="Times New Roman" pitchFamily="18" charset="0"/>
              </a:rPr>
              <a:t>T</a:t>
            </a:r>
            <a:r>
              <a:rPr lang="vi-VN" sz="2400" dirty="0" smtClean="0">
                <a:latin typeface="Times New Roman" pitchFamily="18" charset="0"/>
                <a:cs typeface="Times New Roman" pitchFamily="18" charset="0"/>
              </a:rPr>
              <a:t>iếp </a:t>
            </a:r>
            <a:r>
              <a:rPr lang="vi-VN" sz="2400" dirty="0">
                <a:latin typeface="Times New Roman" pitchFamily="18" charset="0"/>
                <a:cs typeface="Times New Roman" pitchFamily="18" charset="0"/>
              </a:rPr>
              <a:t>tục mở ngành đào tạo </a:t>
            </a:r>
            <a:r>
              <a:rPr lang="vi-VN" sz="2400" dirty="0" smtClean="0">
                <a:latin typeface="Times New Roman" pitchFamily="18" charset="0"/>
                <a:cs typeface="Times New Roman" pitchFamily="18" charset="0"/>
              </a:rPr>
              <a:t>mới </a:t>
            </a:r>
            <a:r>
              <a:rPr lang="en-US" sz="2400" dirty="0" err="1" smtClean="0">
                <a:latin typeface="Times New Roman" pitchFamily="18" charset="0"/>
                <a:cs typeface="Times New Roman" pitchFamily="18" charset="0"/>
              </a:rPr>
              <a:t>cho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bậc</a:t>
            </a:r>
            <a:r>
              <a:rPr lang="en-US"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Cao đẳng</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chuyên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nghiệp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Tiếng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Quản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trị</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Kinh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doanh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Kế</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toán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Kinh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tế</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Luật</a:t>
            </a:r>
            <a:r>
              <a:rPr lang="en-US" sz="2400" dirty="0" smtClean="0">
                <a:latin typeface="Times New Roman" pitchFamily="18" charset="0"/>
                <a:cs typeface="Times New Roman" pitchFamily="18" charset="0"/>
              </a:rPr>
              <a:t>.</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247779600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8991" y="990600"/>
            <a:ext cx="8589818" cy="5278368"/>
          </a:xfrm>
          <a:prstGeom prst="rect">
            <a:avLst/>
          </a:prstGeom>
        </p:spPr>
        <p:txBody>
          <a:bodyPr wrap="square">
            <a:spAutoFit/>
          </a:bodyPr>
          <a:lstStyle/>
          <a:p>
            <a:pPr marL="285750" indent="-285750" algn="just">
              <a:spcAft>
                <a:spcPts val="600"/>
              </a:spcAft>
              <a:buFontTx/>
              <a:buChar char="-"/>
            </a:pPr>
            <a:r>
              <a:rPr lang="vi-VN" sz="2400" dirty="0" smtClean="0">
                <a:latin typeface="Times New Roman" pitchFamily="18" charset="0"/>
                <a:cs typeface="Times New Roman" pitchFamily="18" charset="0"/>
              </a:rPr>
              <a:t>Phát </a:t>
            </a:r>
            <a:r>
              <a:rPr lang="vi-VN" sz="2400" dirty="0">
                <a:latin typeface="Times New Roman" pitchFamily="18" charset="0"/>
                <a:cs typeface="Times New Roman" pitchFamily="18" charset="0"/>
              </a:rPr>
              <a:t>triển chương trình đào tạo cao đẳng tiên tiến </a:t>
            </a:r>
            <a:r>
              <a:rPr lang="vi-VN" sz="2400" dirty="0" smtClean="0">
                <a:latin typeface="Times New Roman" pitchFamily="18" charset="0"/>
                <a:cs typeface="Times New Roman" pitchFamily="18" charset="0"/>
              </a:rPr>
              <a:t>theo CDIO</a:t>
            </a:r>
            <a:endParaRPr lang="en-US" sz="2400" dirty="0" smtClean="0">
              <a:latin typeface="Times New Roman" pitchFamily="18" charset="0"/>
              <a:cs typeface="Times New Roman" pitchFamily="18" charset="0"/>
            </a:endParaRPr>
          </a:p>
          <a:p>
            <a:pPr marL="285750" indent="-285750" algn="just">
              <a:spcAft>
                <a:spcPts val="600"/>
              </a:spcAft>
              <a:buFontTx/>
              <a:buChar char="-"/>
            </a:pPr>
            <a:r>
              <a:rPr lang="en-US" sz="2400" dirty="0" smtClean="0">
                <a:latin typeface="Times New Roman" pitchFamily="18" charset="0"/>
                <a:cs typeface="Times New Roman" pitchFamily="18" charset="0"/>
              </a:rPr>
              <a:t>N</a:t>
            </a:r>
            <a:r>
              <a:rPr lang="vi-VN" sz="2400" dirty="0" smtClean="0">
                <a:latin typeface="Times New Roman" pitchFamily="18" charset="0"/>
                <a:cs typeface="Times New Roman" pitchFamily="18" charset="0"/>
              </a:rPr>
              <a:t>ăm 2015, mở </a:t>
            </a:r>
            <a:r>
              <a:rPr lang="vi-VN" sz="2400" dirty="0">
                <a:latin typeface="Times New Roman" pitchFamily="18" charset="0"/>
                <a:cs typeface="Times New Roman" pitchFamily="18" charset="0"/>
              </a:rPr>
              <a:t>rộng các loại hình đào </a:t>
            </a:r>
            <a:r>
              <a:rPr lang="vi-VN" sz="2400" dirty="0" smtClean="0">
                <a:latin typeface="Times New Roman" pitchFamily="18" charset="0"/>
                <a:cs typeface="Times New Roman" pitchFamily="18" charset="0"/>
              </a:rPr>
              <a:t>tạo</a:t>
            </a:r>
            <a:r>
              <a:rPr lang="en-US" sz="2400" dirty="0" smtClean="0">
                <a:latin typeface="Times New Roman" pitchFamily="18" charset="0"/>
                <a:cs typeface="Times New Roman" pitchFamily="18" charset="0"/>
              </a:rPr>
              <a:t>:</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đại học vừa làm vừa học, </a:t>
            </a:r>
            <a:r>
              <a:rPr lang="en-US" sz="2400" dirty="0" smtClean="0">
                <a:latin typeface="Times New Roman" pitchFamily="18" charset="0"/>
                <a:cs typeface="Times New Roman" pitchFamily="18" charset="0"/>
              </a:rPr>
              <a:t>CĐ</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tiên tiến, </a:t>
            </a:r>
            <a:r>
              <a:rPr lang="en-US" sz="2400" dirty="0" smtClean="0">
                <a:latin typeface="Times New Roman" pitchFamily="18" charset="0"/>
                <a:cs typeface="Times New Roman" pitchFamily="18" charset="0"/>
              </a:rPr>
              <a:t>CĐ</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chuyên nghiệp, </a:t>
            </a:r>
            <a:r>
              <a:rPr lang="en-US" sz="2400" dirty="0" smtClean="0">
                <a:latin typeface="Times New Roman" pitchFamily="18" charset="0"/>
                <a:cs typeface="Times New Roman" pitchFamily="18" charset="0"/>
              </a:rPr>
              <a:t>CĐ</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nghề, </a:t>
            </a:r>
            <a:r>
              <a:rPr lang="en-US" sz="2400" dirty="0" smtClean="0">
                <a:latin typeface="Times New Roman" pitchFamily="18" charset="0"/>
                <a:cs typeface="Times New Roman" pitchFamily="18" charset="0"/>
              </a:rPr>
              <a:t>CĐ</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nghề 9+4, </a:t>
            </a:r>
            <a:r>
              <a:rPr lang="en-US" sz="2400" dirty="0" smtClean="0">
                <a:latin typeface="Times New Roman" pitchFamily="18" charset="0"/>
                <a:cs typeface="Times New Roman" pitchFamily="18" charset="0"/>
              </a:rPr>
              <a:t>TCCN</a:t>
            </a:r>
            <a:r>
              <a:rPr lang="vi-VN"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TC </a:t>
            </a:r>
            <a:r>
              <a:rPr lang="vi-VN" sz="2400" dirty="0" smtClean="0">
                <a:latin typeface="Times New Roman" pitchFamily="18" charset="0"/>
                <a:cs typeface="Times New Roman" pitchFamily="18" charset="0"/>
              </a:rPr>
              <a:t>nghề</a:t>
            </a:r>
            <a:r>
              <a:rPr lang="en-US"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liên </a:t>
            </a:r>
            <a:r>
              <a:rPr lang="vi-VN" sz="2400" dirty="0">
                <a:latin typeface="Times New Roman" pitchFamily="18" charset="0"/>
                <a:cs typeface="Times New Roman" pitchFamily="18" charset="0"/>
              </a:rPr>
              <a:t>thông </a:t>
            </a:r>
            <a:r>
              <a:rPr lang="en-US" sz="2400" dirty="0" smtClean="0">
                <a:latin typeface="Times New Roman" pitchFamily="18" charset="0"/>
                <a:cs typeface="Times New Roman" pitchFamily="18" charset="0"/>
              </a:rPr>
              <a:t>CĐ CN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liên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thông</a:t>
            </a:r>
            <a:r>
              <a:rPr lang="en-US" sz="2400" dirty="0" smtClean="0">
                <a:latin typeface="Times New Roman" pitchFamily="18" charset="0"/>
                <a:cs typeface="Times New Roman" pitchFamily="18" charset="0"/>
              </a:rPr>
              <a:t> CĐ </a:t>
            </a:r>
            <a:r>
              <a:rPr lang="en-US" sz="2400" dirty="0" err="1" smtClean="0">
                <a:latin typeface="Times New Roman" pitchFamily="18" charset="0"/>
                <a:cs typeface="Times New Roman" pitchFamily="18" charset="0"/>
              </a:rPr>
              <a:t>nghề</a:t>
            </a:r>
            <a:r>
              <a:rPr lang="vi-VN" sz="2400" dirty="0" smtClean="0">
                <a:latin typeface="Times New Roman" pitchFamily="18" charset="0"/>
                <a:cs typeface="Times New Roman" pitchFamily="18" charset="0"/>
              </a:rPr>
              <a:t>.</a:t>
            </a:r>
            <a:endParaRPr lang="en-US" sz="2400" dirty="0" smtClean="0">
              <a:latin typeface="Times New Roman" pitchFamily="18" charset="0"/>
              <a:cs typeface="Times New Roman" pitchFamily="18" charset="0"/>
            </a:endParaRPr>
          </a:p>
          <a:p>
            <a:pPr marL="285750" indent="-285750" algn="just">
              <a:spcAft>
                <a:spcPts val="600"/>
              </a:spcAft>
              <a:buFontTx/>
              <a:buChar char="-"/>
            </a:pPr>
            <a:r>
              <a:rPr lang="vi-VN" sz="2400" dirty="0" smtClean="0">
                <a:latin typeface="Times New Roman" pitchFamily="18" charset="0"/>
                <a:cs typeface="Times New Roman" pitchFamily="18" charset="0"/>
              </a:rPr>
              <a:t>Tăng </a:t>
            </a:r>
            <a:r>
              <a:rPr lang="vi-VN" sz="2400" dirty="0">
                <a:latin typeface="Times New Roman" pitchFamily="18" charset="0"/>
                <a:cs typeface="Times New Roman" pitchFamily="18" charset="0"/>
              </a:rPr>
              <a:t>quy mô đào </a:t>
            </a:r>
            <a:r>
              <a:rPr lang="vi-VN" sz="2400" dirty="0" smtClean="0">
                <a:latin typeface="Times New Roman" pitchFamily="18" charset="0"/>
                <a:cs typeface="Times New Roman" pitchFamily="18" charset="0"/>
              </a:rPr>
              <a:t>tạo</a:t>
            </a:r>
            <a:r>
              <a:rPr lang="en-US"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năm </a:t>
            </a:r>
            <a:r>
              <a:rPr lang="vi-VN" sz="2400" dirty="0">
                <a:latin typeface="Times New Roman" pitchFamily="18" charset="0"/>
                <a:cs typeface="Times New Roman" pitchFamily="18" charset="0"/>
              </a:rPr>
              <a:t>2015 là 7.000 </a:t>
            </a:r>
            <a:r>
              <a:rPr lang="en-US" sz="2400" dirty="0" smtClean="0">
                <a:latin typeface="Times New Roman" pitchFamily="18" charset="0"/>
                <a:cs typeface="Times New Roman" pitchFamily="18" charset="0"/>
              </a:rPr>
              <a:t>SV, </a:t>
            </a:r>
            <a:r>
              <a:rPr lang="vi-VN" sz="2400" dirty="0" smtClean="0">
                <a:latin typeface="Times New Roman" pitchFamily="18" charset="0"/>
                <a:cs typeface="Times New Roman" pitchFamily="18" charset="0"/>
              </a:rPr>
              <a:t>hàng </a:t>
            </a:r>
            <a:r>
              <a:rPr lang="vi-VN" sz="2400" dirty="0">
                <a:latin typeface="Times New Roman" pitchFamily="18" charset="0"/>
                <a:cs typeface="Times New Roman" pitchFamily="18" charset="0"/>
              </a:rPr>
              <a:t>năm tăng </a:t>
            </a:r>
            <a:r>
              <a:rPr lang="vi-VN" sz="2400" dirty="0" smtClean="0">
                <a:latin typeface="Times New Roman" pitchFamily="18" charset="0"/>
                <a:cs typeface="Times New Roman" pitchFamily="18" charset="0"/>
              </a:rPr>
              <a:t>1.000 </a:t>
            </a:r>
            <a:r>
              <a:rPr lang="en-US" sz="2400" dirty="0" smtClean="0">
                <a:latin typeface="Times New Roman" pitchFamily="18" charset="0"/>
                <a:cs typeface="Times New Roman" pitchFamily="18" charset="0"/>
              </a:rPr>
              <a:t>SV</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để năm 2020 có trên 10.000 </a:t>
            </a:r>
            <a:r>
              <a:rPr lang="en-US" sz="2400" dirty="0" smtClean="0">
                <a:latin typeface="Times New Roman" pitchFamily="18" charset="0"/>
                <a:cs typeface="Times New Roman" pitchFamily="18" charset="0"/>
              </a:rPr>
              <a:t>SV</a:t>
            </a:r>
            <a:r>
              <a:rPr lang="vi-VN" sz="2400" dirty="0" smtClean="0">
                <a:latin typeface="Times New Roman" pitchFamily="18" charset="0"/>
                <a:cs typeface="Times New Roman" pitchFamily="18" charset="0"/>
              </a:rPr>
              <a:t>.</a:t>
            </a:r>
            <a:endParaRPr lang="en-US" sz="2400" dirty="0" smtClean="0">
              <a:latin typeface="Times New Roman" pitchFamily="18" charset="0"/>
              <a:cs typeface="Times New Roman" pitchFamily="18" charset="0"/>
            </a:endParaRPr>
          </a:p>
          <a:p>
            <a:pPr marL="285750" indent="-285750" algn="just">
              <a:spcAft>
                <a:spcPts val="600"/>
              </a:spcAft>
              <a:buFontTx/>
              <a:buChar char="-"/>
            </a:pPr>
            <a:r>
              <a:rPr lang="vi-VN" sz="2400" dirty="0" smtClean="0">
                <a:latin typeface="Times New Roman" pitchFamily="18" charset="0"/>
                <a:cs typeface="Times New Roman" pitchFamily="18" charset="0"/>
              </a:rPr>
              <a:t>Đổi </a:t>
            </a:r>
            <a:r>
              <a:rPr lang="vi-VN" sz="2400" dirty="0">
                <a:latin typeface="Times New Roman" pitchFamily="18" charset="0"/>
                <a:cs typeface="Times New Roman" pitchFamily="18" charset="0"/>
              </a:rPr>
              <a:t>mới </a:t>
            </a:r>
            <a:r>
              <a:rPr lang="en-US" sz="2400" dirty="0" smtClean="0">
                <a:latin typeface="Times New Roman" pitchFamily="18" charset="0"/>
                <a:cs typeface="Times New Roman" pitchFamily="18" charset="0"/>
              </a:rPr>
              <a:t>PP</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nội dung </a:t>
            </a:r>
            <a:r>
              <a:rPr lang="en-US" sz="2400" dirty="0" err="1" smtClean="0">
                <a:latin typeface="Times New Roman" pitchFamily="18" charset="0"/>
                <a:cs typeface="Times New Roman" pitchFamily="18" charset="0"/>
              </a:rPr>
              <a:t>dạy</a:t>
            </a:r>
            <a:r>
              <a:rPr lang="en-US"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học </a:t>
            </a:r>
            <a:r>
              <a:rPr lang="vi-VN" sz="2400" dirty="0">
                <a:latin typeface="Times New Roman" pitchFamily="18" charset="0"/>
                <a:cs typeface="Times New Roman" pitchFamily="18" charset="0"/>
              </a:rPr>
              <a:t>theo hướng hiện </a:t>
            </a:r>
            <a:r>
              <a:rPr lang="vi-VN" sz="2400" dirty="0" smtClean="0">
                <a:latin typeface="Times New Roman" pitchFamily="18" charset="0"/>
                <a:cs typeface="Times New Roman" pitchFamily="18" charset="0"/>
              </a:rPr>
              <a:t>đại</a:t>
            </a:r>
            <a:r>
              <a:rPr lang="en-US" sz="2400" dirty="0" smtClean="0">
                <a:latin typeface="Times New Roman" pitchFamily="18" charset="0"/>
                <a:cs typeface="Times New Roman" pitchFamily="18" charset="0"/>
              </a:rPr>
              <a:t>,</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phát huy tính tích cực, chủ động, sáng tạo </a:t>
            </a:r>
            <a:r>
              <a:rPr lang="vi-VN" sz="2400" dirty="0" smtClean="0">
                <a:latin typeface="Times New Roman" pitchFamily="18" charset="0"/>
                <a:cs typeface="Times New Roman" pitchFamily="18" charset="0"/>
              </a:rPr>
              <a:t>của </a:t>
            </a:r>
            <a:r>
              <a:rPr lang="vi-VN" sz="2400" dirty="0">
                <a:latin typeface="Times New Roman" pitchFamily="18" charset="0"/>
                <a:cs typeface="Times New Roman" pitchFamily="18" charset="0"/>
              </a:rPr>
              <a:t>người học</a:t>
            </a:r>
            <a:r>
              <a:rPr lang="vi-VN" sz="2400" dirty="0" smtClean="0">
                <a:latin typeface="Times New Roman" pitchFamily="18" charset="0"/>
                <a:cs typeface="Times New Roman" pitchFamily="18" charset="0"/>
              </a:rPr>
              <a:t>. Nâng </a:t>
            </a:r>
            <a:r>
              <a:rPr lang="vi-VN" sz="2400" dirty="0">
                <a:latin typeface="Times New Roman" pitchFamily="18" charset="0"/>
                <a:cs typeface="Times New Roman" pitchFamily="18" charset="0"/>
              </a:rPr>
              <a:t>cao chất lượng đào tạo theo hướng phát triển năng lực sáng tạo, kỹ năng thực hành, đạo đức nghề nghiệp và hiểu biết xã </a:t>
            </a:r>
            <a:r>
              <a:rPr lang="vi-VN" sz="2400" dirty="0" smtClean="0">
                <a:latin typeface="Times New Roman" pitchFamily="18" charset="0"/>
                <a:cs typeface="Times New Roman" pitchFamily="18" charset="0"/>
              </a:rPr>
              <a:t>hội.</a:t>
            </a:r>
            <a:endParaRPr lang="en-US" sz="2400" dirty="0" smtClean="0">
              <a:latin typeface="Times New Roman" pitchFamily="18" charset="0"/>
              <a:cs typeface="Times New Roman" pitchFamily="18" charset="0"/>
            </a:endParaRPr>
          </a:p>
          <a:p>
            <a:pPr marL="285750" indent="-285750" algn="just">
              <a:spcAft>
                <a:spcPts val="600"/>
              </a:spcAft>
              <a:buFontTx/>
              <a:buChar char="-"/>
            </a:pPr>
            <a:r>
              <a:rPr lang="vi-VN" sz="2400" dirty="0" smtClean="0">
                <a:latin typeface="Times New Roman" pitchFamily="18" charset="0"/>
                <a:cs typeface="Times New Roman" pitchFamily="18" charset="0"/>
              </a:rPr>
              <a:t>Tăng </a:t>
            </a:r>
            <a:r>
              <a:rPr lang="vi-VN" sz="2400" dirty="0">
                <a:latin typeface="Times New Roman" pitchFamily="18" charset="0"/>
                <a:cs typeface="Times New Roman" pitchFamily="18" charset="0"/>
              </a:rPr>
              <a:t>cường quản lý </a:t>
            </a:r>
            <a:r>
              <a:rPr lang="en-US" sz="2400" dirty="0" smtClean="0">
                <a:latin typeface="Times New Roman" pitchFamily="18" charset="0"/>
                <a:cs typeface="Times New Roman" pitchFamily="18" charset="0"/>
              </a:rPr>
              <a:t>ĐT </a:t>
            </a:r>
            <a:r>
              <a:rPr lang="vi-VN" sz="2400" dirty="0" smtClean="0">
                <a:latin typeface="Times New Roman" pitchFamily="18" charset="0"/>
                <a:cs typeface="Times New Roman" pitchFamily="18" charset="0"/>
              </a:rPr>
              <a:t>bằng hệ </a:t>
            </a:r>
            <a:r>
              <a:rPr lang="vi-VN" sz="2400" dirty="0">
                <a:latin typeface="Times New Roman" pitchFamily="18" charset="0"/>
                <a:cs typeface="Times New Roman" pitchFamily="18" charset="0"/>
              </a:rPr>
              <a:t>thống quản lý </a:t>
            </a:r>
            <a:r>
              <a:rPr lang="vi-VN" sz="2400" dirty="0" smtClean="0">
                <a:latin typeface="Times New Roman" pitchFamily="18" charset="0"/>
                <a:cs typeface="Times New Roman" pitchFamily="18" charset="0"/>
              </a:rPr>
              <a:t>chất </a:t>
            </a:r>
            <a:r>
              <a:rPr lang="vi-VN" sz="2400" dirty="0">
                <a:latin typeface="Times New Roman" pitchFamily="18" charset="0"/>
                <a:cs typeface="Times New Roman" pitchFamily="18" charset="0"/>
              </a:rPr>
              <a:t>lượng đào tạo </a:t>
            </a:r>
            <a:r>
              <a:rPr lang="vi-VN" sz="2400" dirty="0" smtClean="0">
                <a:latin typeface="Times New Roman" pitchFamily="18" charset="0"/>
                <a:cs typeface="Times New Roman" pitchFamily="18" charset="0"/>
              </a:rPr>
              <a:t>theo </a:t>
            </a:r>
            <a:r>
              <a:rPr lang="vi-VN" sz="2400" dirty="0">
                <a:latin typeface="Times New Roman" pitchFamily="18" charset="0"/>
                <a:cs typeface="Times New Roman" pitchFamily="18" charset="0"/>
              </a:rPr>
              <a:t>tiêu chuẩn của Bộ </a:t>
            </a:r>
            <a:r>
              <a:rPr lang="vi-VN" sz="2400" dirty="0" smtClean="0">
                <a:latin typeface="Times New Roman" pitchFamily="18" charset="0"/>
                <a:cs typeface="Times New Roman" pitchFamily="18" charset="0"/>
              </a:rPr>
              <a:t>G</a:t>
            </a:r>
            <a:r>
              <a:rPr lang="en-US" sz="2400" dirty="0" smtClean="0">
                <a:latin typeface="Times New Roman" pitchFamily="18" charset="0"/>
                <a:cs typeface="Times New Roman" pitchFamily="18" charset="0"/>
              </a:rPr>
              <a:t>D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ĐT. </a:t>
            </a:r>
          </a:p>
          <a:p>
            <a:pPr marL="285750" indent="-285750" algn="just">
              <a:spcAft>
                <a:spcPts val="600"/>
              </a:spcAft>
              <a:buFontTx/>
              <a:buChar char="-"/>
            </a:pPr>
            <a:r>
              <a:rPr lang="en-US" sz="2400" dirty="0" smtClean="0">
                <a:latin typeface="Times New Roman" pitchFamily="18" charset="0"/>
                <a:cs typeface="Times New Roman" pitchFamily="18" charset="0"/>
              </a:rPr>
              <a:t>N</a:t>
            </a:r>
            <a:r>
              <a:rPr lang="vi-VN" sz="2400" dirty="0" smtClean="0">
                <a:latin typeface="Times New Roman" pitchFamily="18" charset="0"/>
                <a:cs typeface="Times New Roman" pitchFamily="18" charset="0"/>
              </a:rPr>
              <a:t>ăm </a:t>
            </a:r>
            <a:r>
              <a:rPr lang="vi-VN" sz="2400" dirty="0">
                <a:latin typeface="Times New Roman" pitchFamily="18" charset="0"/>
                <a:cs typeface="Times New Roman" pitchFamily="18" charset="0"/>
              </a:rPr>
              <a:t>2020 đạt </a:t>
            </a:r>
            <a:r>
              <a:rPr lang="vi-VN" sz="2400" dirty="0" smtClean="0">
                <a:latin typeface="Times New Roman" pitchFamily="18" charset="0"/>
                <a:cs typeface="Times New Roman" pitchFamily="18" charset="0"/>
              </a:rPr>
              <a:t>trường </a:t>
            </a:r>
            <a:r>
              <a:rPr lang="en-US" sz="2400" dirty="0" smtClean="0">
                <a:latin typeface="Times New Roman" pitchFamily="18" charset="0"/>
                <a:cs typeface="Times New Roman" pitchFamily="18" charset="0"/>
              </a:rPr>
              <a:t>CĐ</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tiên tiến</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224813588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546273" y="2215754"/>
            <a:ext cx="2438400" cy="3108543"/>
          </a:xfrm>
          <a:prstGeom prst="rect">
            <a:avLst/>
          </a:prstGeom>
        </p:spPr>
        <p:txBody>
          <a:bodyPr wrap="square">
            <a:spAutoFit/>
          </a:bodyPr>
          <a:lstStyle/>
          <a:p>
            <a:r>
              <a:rPr lang="en-US" sz="2800" b="1" dirty="0" smtClean="0">
                <a:solidFill>
                  <a:srgbClr val="FFC000"/>
                </a:solidFill>
                <a:latin typeface="Times New Roman" pitchFamily="18" charset="0"/>
                <a:cs typeface="Times New Roman" pitchFamily="18" charset="0"/>
              </a:rPr>
              <a:t>3. Đ</a:t>
            </a:r>
            <a:r>
              <a:rPr lang="vi-VN" sz="2800" b="1" dirty="0" smtClean="0">
                <a:solidFill>
                  <a:srgbClr val="FFC000"/>
                </a:solidFill>
                <a:latin typeface="Times New Roman" pitchFamily="18" charset="0"/>
                <a:cs typeface="Times New Roman" pitchFamily="18" charset="0"/>
              </a:rPr>
              <a:t>ổi mới</a:t>
            </a:r>
            <a:r>
              <a:rPr lang="en-US" sz="2800" b="1" dirty="0" smtClean="0">
                <a:solidFill>
                  <a:srgbClr val="FFC000"/>
                </a:solidFill>
                <a:latin typeface="Times New Roman" pitchFamily="18" charset="0"/>
                <a:cs typeface="Times New Roman" pitchFamily="18" charset="0"/>
              </a:rPr>
              <a:t> </a:t>
            </a:r>
            <a:r>
              <a:rPr lang="vi-VN" sz="2800" b="1" dirty="0" smtClean="0">
                <a:solidFill>
                  <a:srgbClr val="FFC000"/>
                </a:solidFill>
                <a:latin typeface="Times New Roman" pitchFamily="18" charset="0"/>
                <a:cs typeface="Times New Roman" pitchFamily="18" charset="0"/>
              </a:rPr>
              <a:t>hình thức và </a:t>
            </a:r>
            <a:r>
              <a:rPr lang="en-US" sz="2800" b="1" dirty="0" smtClean="0">
                <a:solidFill>
                  <a:srgbClr val="FFC000"/>
                </a:solidFill>
                <a:latin typeface="Times New Roman" pitchFamily="18" charset="0"/>
                <a:cs typeface="Times New Roman" pitchFamily="18" charset="0"/>
              </a:rPr>
              <a:t>PP</a:t>
            </a:r>
            <a:r>
              <a:rPr lang="vi-VN" sz="2800" b="1" dirty="0" smtClean="0">
                <a:solidFill>
                  <a:srgbClr val="FFC000"/>
                </a:solidFill>
                <a:latin typeface="Times New Roman" pitchFamily="18" charset="0"/>
                <a:cs typeface="Times New Roman" pitchFamily="18" charset="0"/>
              </a:rPr>
              <a:t> thi, kiểm tra và đánh giá kết quả </a:t>
            </a:r>
            <a:r>
              <a:rPr lang="en-US" sz="2800" b="1" dirty="0" smtClean="0">
                <a:solidFill>
                  <a:srgbClr val="FFC000"/>
                </a:solidFill>
                <a:latin typeface="Times New Roman" pitchFamily="18" charset="0"/>
                <a:cs typeface="Times New Roman" pitchFamily="18" charset="0"/>
              </a:rPr>
              <a:t>GD</a:t>
            </a:r>
            <a:r>
              <a:rPr lang="vi-VN" sz="2800" b="1" dirty="0" smtClean="0">
                <a:solidFill>
                  <a:srgbClr val="FFC000"/>
                </a:solidFill>
                <a:latin typeface="Times New Roman" pitchFamily="18" charset="0"/>
                <a:cs typeface="Times New Roman" pitchFamily="18" charset="0"/>
              </a:rPr>
              <a:t>, </a:t>
            </a:r>
            <a:r>
              <a:rPr lang="en-US" sz="2800" b="1" dirty="0" smtClean="0">
                <a:solidFill>
                  <a:srgbClr val="FFC000"/>
                </a:solidFill>
                <a:latin typeface="Times New Roman" pitchFamily="18" charset="0"/>
                <a:cs typeface="Times New Roman" pitchFamily="18" charset="0"/>
              </a:rPr>
              <a:t>ĐT</a:t>
            </a:r>
            <a:r>
              <a:rPr lang="vi-VN" sz="2800" b="1" dirty="0" smtClean="0">
                <a:solidFill>
                  <a:srgbClr val="FFC000"/>
                </a:solidFill>
                <a:latin typeface="Times New Roman" pitchFamily="18" charset="0"/>
                <a:cs typeface="Times New Roman" pitchFamily="18" charset="0"/>
              </a:rPr>
              <a:t> trong trường</a:t>
            </a:r>
            <a:endParaRPr lang="en-US" sz="2800" b="1" dirty="0" smtClean="0">
              <a:solidFill>
                <a:srgbClr val="FFC000"/>
              </a:solidFill>
              <a:latin typeface="Times New Roman" pitchFamily="18" charset="0"/>
              <a:cs typeface="Times New Roman" pitchFamily="18" charset="0"/>
            </a:endParaRPr>
          </a:p>
        </p:txBody>
      </p:sp>
      <p:grpSp>
        <p:nvGrpSpPr>
          <p:cNvPr id="8" name="Group 7"/>
          <p:cNvGrpSpPr/>
          <p:nvPr/>
        </p:nvGrpSpPr>
        <p:grpSpPr>
          <a:xfrm>
            <a:off x="0" y="990600"/>
            <a:ext cx="6477000" cy="5867400"/>
            <a:chOff x="533400" y="990600"/>
            <a:chExt cx="5562600" cy="5638800"/>
          </a:xfrm>
        </p:grpSpPr>
        <p:sp>
          <p:nvSpPr>
            <p:cNvPr id="4" name="AutoShape 3"/>
            <p:cNvSpPr>
              <a:spLocks noChangeArrowheads="1"/>
            </p:cNvSpPr>
            <p:nvPr/>
          </p:nvSpPr>
          <p:spPr bwMode="invGray">
            <a:xfrm>
              <a:off x="533400" y="990600"/>
              <a:ext cx="5562600" cy="5638800"/>
            </a:xfrm>
            <a:prstGeom prst="rightArrow">
              <a:avLst>
                <a:gd name="adj1" fmla="val 79306"/>
                <a:gd name="adj2" fmla="val 30646"/>
              </a:avLst>
            </a:prstGeom>
            <a:gradFill rotWithShape="1">
              <a:gsLst>
                <a:gs pos="0">
                  <a:srgbClr val="0F2145"/>
                </a:gs>
                <a:gs pos="100000">
                  <a:srgbClr val="7E8CAC"/>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 name="AutoShape 4"/>
            <p:cNvSpPr>
              <a:spLocks noChangeArrowheads="1"/>
            </p:cNvSpPr>
            <p:nvPr/>
          </p:nvSpPr>
          <p:spPr bwMode="blackWhite">
            <a:xfrm>
              <a:off x="685800" y="1752600"/>
              <a:ext cx="4038600" cy="1219200"/>
            </a:xfrm>
            <a:prstGeom prst="roundRect">
              <a:avLst>
                <a:gd name="adj" fmla="val 9106"/>
              </a:avLst>
            </a:prstGeom>
            <a:gradFill rotWithShape="1">
              <a:gsLst>
                <a:gs pos="0">
                  <a:schemeClr val="accent1"/>
                </a:gs>
                <a:gs pos="100000">
                  <a:schemeClr val="accent1">
                    <a:gamma/>
                    <a:shade val="46275"/>
                    <a:invGamma/>
                  </a:schemeClr>
                </a:gs>
              </a:gsLst>
              <a:lin ang="5400000" scaled="1"/>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t"/>
            <a:lstStyle/>
            <a:p>
              <a:pPr algn="just" eaLnBrk="0" hangingPunct="0"/>
              <a:endParaRPr lang="en-US" sz="1600" dirty="0">
                <a:latin typeface="Times New Roman" pitchFamily="18" charset="0"/>
                <a:cs typeface="Times New Roman" pitchFamily="18" charset="0"/>
              </a:endParaRPr>
            </a:p>
          </p:txBody>
        </p:sp>
        <p:sp>
          <p:nvSpPr>
            <p:cNvPr id="6" name="AutoShape 5"/>
            <p:cNvSpPr>
              <a:spLocks noChangeArrowheads="1"/>
            </p:cNvSpPr>
            <p:nvPr/>
          </p:nvSpPr>
          <p:spPr bwMode="blackWhite">
            <a:xfrm>
              <a:off x="685800" y="3124200"/>
              <a:ext cx="4038600" cy="1295400"/>
            </a:xfrm>
            <a:prstGeom prst="roundRect">
              <a:avLst>
                <a:gd name="adj" fmla="val 9106"/>
              </a:avLst>
            </a:prstGeom>
            <a:gradFill rotWithShape="1">
              <a:gsLst>
                <a:gs pos="0">
                  <a:schemeClr val="folHlink"/>
                </a:gs>
                <a:gs pos="100000">
                  <a:schemeClr val="folHlink">
                    <a:gamma/>
                    <a:shade val="46275"/>
                    <a:invGamma/>
                  </a:schemeClr>
                </a:gs>
              </a:gsLst>
              <a:lin ang="5400000" scaled="1"/>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p>
          </p:txBody>
        </p:sp>
        <p:sp>
          <p:nvSpPr>
            <p:cNvPr id="7" name="AutoShape 6"/>
            <p:cNvSpPr>
              <a:spLocks noChangeArrowheads="1"/>
            </p:cNvSpPr>
            <p:nvPr/>
          </p:nvSpPr>
          <p:spPr bwMode="blackWhite">
            <a:xfrm>
              <a:off x="685800" y="4572000"/>
              <a:ext cx="4038600" cy="1371600"/>
            </a:xfrm>
            <a:prstGeom prst="roundRect">
              <a:avLst>
                <a:gd name="adj" fmla="val 9106"/>
              </a:avLst>
            </a:prstGeom>
            <a:gradFill rotWithShape="1">
              <a:gsLst>
                <a:gs pos="0">
                  <a:schemeClr val="accent2"/>
                </a:gs>
                <a:gs pos="100000">
                  <a:schemeClr val="accent2">
                    <a:gamma/>
                    <a:shade val="46275"/>
                    <a:invGamma/>
                  </a:schemeClr>
                </a:gs>
              </a:gsLst>
              <a:lin ang="5400000" scaled="1"/>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p>
          </p:txBody>
        </p:sp>
        <p:sp>
          <p:nvSpPr>
            <p:cNvPr id="2" name="Rectangle 1"/>
            <p:cNvSpPr/>
            <p:nvPr/>
          </p:nvSpPr>
          <p:spPr>
            <a:xfrm>
              <a:off x="685800" y="1796143"/>
              <a:ext cx="4038600" cy="1153563"/>
            </a:xfrm>
            <a:prstGeom prst="rect">
              <a:avLst/>
            </a:prstGeom>
          </p:spPr>
          <p:txBody>
            <a:bodyPr wrap="square">
              <a:spAutoFit/>
            </a:bodyPr>
            <a:lstStyle/>
            <a:p>
              <a:pPr algn="just"/>
              <a:r>
                <a:rPr lang="vi-VN" b="1" dirty="0" smtClean="0">
                  <a:latin typeface="Times New Roman" pitchFamily="18" charset="0"/>
                  <a:cs typeface="Times New Roman" pitchFamily="18" charset="0"/>
                </a:rPr>
                <a:t>Việc </a:t>
              </a:r>
              <a:r>
                <a:rPr lang="vi-VN" b="1" dirty="0">
                  <a:latin typeface="Times New Roman" pitchFamily="18" charset="0"/>
                  <a:cs typeface="Times New Roman" pitchFamily="18" charset="0"/>
                </a:rPr>
                <a:t>thi, kiểm tra và đánh giá kết quả </a:t>
              </a:r>
              <a:r>
                <a:rPr lang="en-US" b="1" dirty="0" smtClean="0">
                  <a:latin typeface="Times New Roman" pitchFamily="18" charset="0"/>
                  <a:cs typeface="Times New Roman" pitchFamily="18" charset="0"/>
                </a:rPr>
                <a:t>GD ĐT</a:t>
              </a:r>
              <a:r>
                <a:rPr lang="vi-VN" b="1" dirty="0" smtClean="0">
                  <a:latin typeface="Times New Roman" pitchFamily="18" charset="0"/>
                  <a:cs typeface="Times New Roman" pitchFamily="18" charset="0"/>
                </a:rPr>
                <a:t> </a:t>
              </a:r>
              <a:r>
                <a:rPr lang="vi-VN" b="1" dirty="0">
                  <a:latin typeface="Times New Roman" pitchFamily="18" charset="0"/>
                  <a:cs typeface="Times New Roman" pitchFamily="18" charset="0"/>
                </a:rPr>
                <a:t>cần từng bước theo các tiêu chí tiên tiến được </a:t>
              </a:r>
              <a:r>
                <a:rPr lang="en-US" b="1" dirty="0" smtClean="0">
                  <a:latin typeface="Times New Roman" pitchFamily="18" charset="0"/>
                  <a:cs typeface="Times New Roman" pitchFamily="18" charset="0"/>
                </a:rPr>
                <a:t>XH</a:t>
              </a:r>
              <a:r>
                <a:rPr lang="vi-VN" b="1" dirty="0" smtClean="0">
                  <a:latin typeface="Times New Roman" pitchFamily="18" charset="0"/>
                  <a:cs typeface="Times New Roman" pitchFamily="18" charset="0"/>
                </a:rPr>
                <a:t> </a:t>
              </a:r>
              <a:r>
                <a:rPr lang="vi-VN" b="1" dirty="0">
                  <a:latin typeface="Times New Roman" pitchFamily="18" charset="0"/>
                  <a:cs typeface="Times New Roman" pitchFamily="18" charset="0"/>
                </a:rPr>
                <a:t>tin cậy và công </a:t>
              </a:r>
              <a:r>
                <a:rPr lang="vi-VN" b="1" dirty="0" smtClean="0">
                  <a:latin typeface="Times New Roman" pitchFamily="18" charset="0"/>
                  <a:cs typeface="Times New Roman" pitchFamily="18" charset="0"/>
                </a:rPr>
                <a:t>nhận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Tách</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giữa</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người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dạy</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người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thi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và</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người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kiểm</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tra</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đánh</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giá</a:t>
              </a:r>
              <a:endParaRPr lang="en-US" b="1" dirty="0">
                <a:latin typeface="Times New Roman" pitchFamily="18" charset="0"/>
                <a:cs typeface="Times New Roman" pitchFamily="18" charset="0"/>
              </a:endParaRPr>
            </a:p>
          </p:txBody>
        </p:sp>
        <p:sp>
          <p:nvSpPr>
            <p:cNvPr id="10" name="Rectangle 9"/>
            <p:cNvSpPr/>
            <p:nvPr/>
          </p:nvSpPr>
          <p:spPr>
            <a:xfrm>
              <a:off x="685800" y="3124200"/>
              <a:ext cx="4038600" cy="1153563"/>
            </a:xfrm>
            <a:prstGeom prst="rect">
              <a:avLst/>
            </a:prstGeom>
          </p:spPr>
          <p:txBody>
            <a:bodyPr wrap="square">
              <a:spAutoFit/>
            </a:bodyPr>
            <a:lstStyle/>
            <a:p>
              <a:pPr algn="just"/>
              <a:r>
                <a:rPr lang="vi-VN" b="1" dirty="0" smtClean="0">
                  <a:latin typeface="Times New Roman" pitchFamily="18" charset="0"/>
                  <a:cs typeface="Times New Roman" pitchFamily="18" charset="0"/>
                </a:rPr>
                <a:t>Đổi </a:t>
              </a:r>
              <a:r>
                <a:rPr lang="vi-VN" b="1" dirty="0">
                  <a:latin typeface="Times New Roman" pitchFamily="18" charset="0"/>
                  <a:cs typeface="Times New Roman" pitchFamily="18" charset="0"/>
                </a:rPr>
                <a:t>mới </a:t>
              </a:r>
              <a:r>
                <a:rPr lang="vi-VN" b="1" dirty="0" smtClean="0">
                  <a:latin typeface="Times New Roman" pitchFamily="18" charset="0"/>
                  <a:cs typeface="Times New Roman" pitchFamily="18" charset="0"/>
                </a:rPr>
                <a:t>đánh </a:t>
              </a:r>
              <a:r>
                <a:rPr lang="vi-VN" b="1" dirty="0">
                  <a:latin typeface="Times New Roman" pitchFamily="18" charset="0"/>
                  <a:cs typeface="Times New Roman" pitchFamily="18" charset="0"/>
                </a:rPr>
                <a:t>giá và công nhận </a:t>
              </a:r>
              <a:r>
                <a:rPr lang="en-US" b="1" dirty="0" smtClean="0">
                  <a:latin typeface="Times New Roman" pitchFamily="18" charset="0"/>
                  <a:cs typeface="Times New Roman" pitchFamily="18" charset="0"/>
                </a:rPr>
                <a:t>TN </a:t>
              </a:r>
              <a:r>
                <a:rPr lang="en-US" b="1" dirty="0" err="1" smtClean="0">
                  <a:latin typeface="Times New Roman" pitchFamily="18" charset="0"/>
                  <a:cs typeface="Times New Roman" pitchFamily="18" charset="0"/>
                </a:rPr>
                <a:t>trên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cơ</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sở</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kiến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thức</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năng</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lực</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thực</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hành</a:t>
              </a:r>
              <a:r>
                <a:rPr lang="en-US" b="1" dirty="0" smtClean="0">
                  <a:latin typeface="Times New Roman" pitchFamily="18" charset="0"/>
                  <a:cs typeface="Times New Roman" pitchFamily="18" charset="0"/>
                </a:rPr>
                <a:t>, </a:t>
              </a:r>
              <a:r>
                <a:rPr lang="vi-VN" b="1" dirty="0" smtClean="0">
                  <a:latin typeface="Times New Roman" pitchFamily="18" charset="0"/>
                  <a:cs typeface="Times New Roman" pitchFamily="18" charset="0"/>
                </a:rPr>
                <a:t>ý </a:t>
              </a:r>
              <a:r>
                <a:rPr lang="vi-VN" b="1" dirty="0">
                  <a:latin typeface="Times New Roman" pitchFamily="18" charset="0"/>
                  <a:cs typeface="Times New Roman" pitchFamily="18" charset="0"/>
                </a:rPr>
                <a:t>thức kỷ luật và đạo đức </a:t>
              </a:r>
              <a:r>
                <a:rPr lang="en-US" b="1" dirty="0" smtClean="0">
                  <a:latin typeface="Times New Roman" pitchFamily="18" charset="0"/>
                  <a:cs typeface="Times New Roman" pitchFamily="18" charset="0"/>
                </a:rPr>
                <a:t>NN </a:t>
              </a:r>
              <a:r>
                <a:rPr lang="vi-VN" b="1" dirty="0" smtClean="0">
                  <a:latin typeface="Times New Roman" pitchFamily="18" charset="0"/>
                  <a:cs typeface="Times New Roman" pitchFamily="18" charset="0"/>
                </a:rPr>
                <a:t>để</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các</a:t>
              </a:r>
              <a:r>
                <a:rPr lang="vi-VN" b="1" dirty="0" smtClean="0">
                  <a:latin typeface="Times New Roman" pitchFamily="18" charset="0"/>
                  <a:cs typeface="Times New Roman" pitchFamily="18" charset="0"/>
                </a:rPr>
                <a:t> tổ </a:t>
              </a:r>
              <a:r>
                <a:rPr lang="vi-VN" b="1" dirty="0">
                  <a:latin typeface="Times New Roman" pitchFamily="18" charset="0"/>
                  <a:cs typeface="Times New Roman" pitchFamily="18" charset="0"/>
                </a:rPr>
                <a:t>chức sử dụng </a:t>
              </a:r>
              <a:r>
                <a:rPr lang="en-US" b="1" dirty="0" smtClean="0">
                  <a:latin typeface="Times New Roman" pitchFamily="18" charset="0"/>
                  <a:cs typeface="Times New Roman" pitchFamily="18" charset="0"/>
                </a:rPr>
                <a:t>LĐ </a:t>
              </a:r>
              <a:r>
                <a:rPr lang="vi-VN" b="1" dirty="0" smtClean="0">
                  <a:latin typeface="Times New Roman" pitchFamily="18" charset="0"/>
                  <a:cs typeface="Times New Roman" pitchFamily="18" charset="0"/>
                </a:rPr>
                <a:t>tham gia</a:t>
              </a:r>
              <a:r>
                <a:rPr lang="en-US" b="1" dirty="0" smtClean="0">
                  <a:latin typeface="Times New Roman" pitchFamily="18" charset="0"/>
                  <a:cs typeface="Times New Roman" pitchFamily="18" charset="0"/>
                </a:rPr>
                <a:t> </a:t>
              </a:r>
              <a:r>
                <a:rPr lang="vi-VN" b="1" dirty="0" smtClean="0">
                  <a:latin typeface="Times New Roman" pitchFamily="18" charset="0"/>
                  <a:cs typeface="Times New Roman" pitchFamily="18" charset="0"/>
                </a:rPr>
                <a:t>đánh </a:t>
              </a:r>
              <a:r>
                <a:rPr lang="vi-VN" b="1" dirty="0">
                  <a:latin typeface="Times New Roman" pitchFamily="18" charset="0"/>
                  <a:cs typeface="Times New Roman" pitchFamily="18" charset="0"/>
                </a:rPr>
                <a:t>giá chất lượng </a:t>
              </a:r>
              <a:r>
                <a:rPr lang="vi-VN" b="1" dirty="0" smtClean="0">
                  <a:latin typeface="Times New Roman" pitchFamily="18" charset="0"/>
                  <a:cs typeface="Times New Roman" pitchFamily="18" charset="0"/>
                </a:rPr>
                <a:t>của trường</a:t>
              </a:r>
              <a:r>
                <a:rPr lang="en-US" b="1" dirty="0" smtClean="0">
                  <a:latin typeface="Times New Roman" pitchFamily="18" charset="0"/>
                  <a:cs typeface="Times New Roman" pitchFamily="18" charset="0"/>
                </a:rPr>
                <a:t>.</a:t>
              </a:r>
              <a:endParaRPr lang="en-US" b="1" dirty="0">
                <a:latin typeface="Times New Roman" pitchFamily="18" charset="0"/>
                <a:cs typeface="Times New Roman" pitchFamily="18" charset="0"/>
              </a:endParaRPr>
            </a:p>
          </p:txBody>
        </p:sp>
        <p:sp>
          <p:nvSpPr>
            <p:cNvPr id="11" name="Rectangle 10"/>
            <p:cNvSpPr/>
            <p:nvPr/>
          </p:nvSpPr>
          <p:spPr>
            <a:xfrm>
              <a:off x="800100" y="4657635"/>
              <a:ext cx="3810000" cy="976092"/>
            </a:xfrm>
            <a:prstGeom prst="rect">
              <a:avLst/>
            </a:prstGeom>
          </p:spPr>
          <p:txBody>
            <a:bodyPr wrap="square">
              <a:spAutoFit/>
            </a:bodyPr>
            <a:lstStyle/>
            <a:p>
              <a:pPr algn="just"/>
              <a:r>
                <a:rPr lang="vi-VN" sz="2000" b="1" dirty="0" smtClean="0">
                  <a:latin typeface="Times New Roman" pitchFamily="18" charset="0"/>
                  <a:cs typeface="Times New Roman" pitchFamily="18" charset="0"/>
                </a:rPr>
                <a:t>Tự </a:t>
              </a:r>
              <a:r>
                <a:rPr lang="en-US" sz="2000" b="1" dirty="0" err="1" smtClean="0">
                  <a:latin typeface="Times New Roman" pitchFamily="18" charset="0"/>
                  <a:cs typeface="Times New Roman" pitchFamily="18" charset="0"/>
                </a:rPr>
                <a:t>đánh</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giá</a:t>
              </a:r>
              <a:r>
                <a:rPr lang="en-US" sz="2000" b="1" dirty="0" smtClean="0">
                  <a:latin typeface="Times New Roman" pitchFamily="18" charset="0"/>
                  <a:cs typeface="Times New Roman" pitchFamily="18" charset="0"/>
                </a:rPr>
                <a:t> c</a:t>
              </a:r>
              <a:r>
                <a:rPr lang="vi-VN" sz="2000" b="1" dirty="0" smtClean="0">
                  <a:latin typeface="Times New Roman" pitchFamily="18" charset="0"/>
                  <a:cs typeface="Times New Roman" pitchFamily="18" charset="0"/>
                </a:rPr>
                <a:t>hất </a:t>
              </a:r>
              <a:r>
                <a:rPr lang="vi-VN" sz="2000" b="1" dirty="0">
                  <a:latin typeface="Times New Roman" pitchFamily="18" charset="0"/>
                  <a:cs typeface="Times New Roman" pitchFamily="18" charset="0"/>
                </a:rPr>
                <a:t>lượng </a:t>
              </a:r>
              <a:r>
                <a:rPr lang="en-US" sz="2000" b="1" dirty="0" smtClean="0">
                  <a:latin typeface="Times New Roman" pitchFamily="18" charset="0"/>
                  <a:cs typeface="Times New Roman" pitchFamily="18" charset="0"/>
                </a:rPr>
                <a:t>ĐT </a:t>
              </a:r>
              <a:r>
                <a:rPr lang="en-US" sz="2000" b="1" dirty="0" err="1" smtClean="0">
                  <a:latin typeface="Times New Roman" pitchFamily="18" charset="0"/>
                  <a:cs typeface="Times New Roman" pitchFamily="18" charset="0"/>
                </a:rPr>
                <a:t>để</a:t>
              </a:r>
              <a:r>
                <a:rPr lang="vi-VN" sz="2000" b="1" dirty="0" smtClean="0">
                  <a:latin typeface="Times New Roman" pitchFamily="18" charset="0"/>
                  <a:cs typeface="Times New Roman" pitchFamily="18" charset="0"/>
                </a:rPr>
                <a:t> </a:t>
              </a:r>
              <a:r>
                <a:rPr lang="vi-VN" sz="2000" b="1" dirty="0">
                  <a:latin typeface="Times New Roman" pitchFamily="18" charset="0"/>
                  <a:cs typeface="Times New Roman" pitchFamily="18" charset="0"/>
                </a:rPr>
                <a:t>tiến đến kiểm định chất lượng </a:t>
              </a:r>
              <a:r>
                <a:rPr lang="en-US" sz="2000" b="1" dirty="0" smtClean="0">
                  <a:latin typeface="Times New Roman" pitchFamily="18" charset="0"/>
                  <a:cs typeface="Times New Roman" pitchFamily="18" charset="0"/>
                </a:rPr>
                <a:t>ĐT</a:t>
              </a:r>
              <a:r>
                <a:rPr lang="vi-VN" sz="2000" b="1" dirty="0" smtClean="0">
                  <a:latin typeface="Times New Roman" pitchFamily="18" charset="0"/>
                  <a:cs typeface="Times New Roman" pitchFamily="18" charset="0"/>
                </a:rPr>
                <a:t> </a:t>
              </a:r>
              <a:r>
                <a:rPr lang="vi-VN" sz="2000" b="1" dirty="0">
                  <a:latin typeface="Times New Roman" pitchFamily="18" charset="0"/>
                  <a:cs typeface="Times New Roman" pitchFamily="18" charset="0"/>
                </a:rPr>
                <a:t>theo tiêu chí của Bộ </a:t>
              </a:r>
              <a:r>
                <a:rPr lang="vi-VN" sz="2000" b="1" dirty="0" smtClean="0">
                  <a:latin typeface="Times New Roman" pitchFamily="18" charset="0"/>
                  <a:cs typeface="Times New Roman" pitchFamily="18" charset="0"/>
                </a:rPr>
                <a:t>G</a:t>
              </a:r>
              <a:r>
                <a:rPr lang="en-US" sz="2000" b="1" dirty="0" smtClean="0">
                  <a:latin typeface="Times New Roman" pitchFamily="18" charset="0"/>
                  <a:cs typeface="Times New Roman" pitchFamily="18" charset="0"/>
                </a:rPr>
                <a:t>D</a:t>
              </a:r>
              <a:r>
                <a:rPr lang="vi-VN" sz="2000" b="1" dirty="0" smtClean="0">
                  <a:latin typeface="Times New Roman" pitchFamily="18" charset="0"/>
                  <a:cs typeface="Times New Roman" pitchFamily="18" charset="0"/>
                </a:rPr>
                <a:t> </a:t>
              </a:r>
              <a:r>
                <a:rPr lang="vi-VN" sz="2000" b="1" dirty="0">
                  <a:latin typeface="Times New Roman" pitchFamily="18" charset="0"/>
                  <a:cs typeface="Times New Roman" pitchFamily="18" charset="0"/>
                </a:rPr>
                <a:t>và </a:t>
              </a:r>
              <a:r>
                <a:rPr lang="vi-VN" sz="2000" b="1" dirty="0" smtClean="0">
                  <a:latin typeface="Times New Roman" pitchFamily="18" charset="0"/>
                  <a:cs typeface="Times New Roman" pitchFamily="18" charset="0"/>
                </a:rPr>
                <a:t>Đ</a:t>
              </a:r>
              <a:r>
                <a:rPr lang="en-US" sz="2000" b="1" dirty="0" smtClean="0">
                  <a:latin typeface="Times New Roman" pitchFamily="18" charset="0"/>
                  <a:cs typeface="Times New Roman" pitchFamily="18" charset="0"/>
                </a:rPr>
                <a:t>T.</a:t>
              </a:r>
              <a:endParaRPr lang="en-US" sz="2000" b="1" dirty="0">
                <a:latin typeface="Times New Roman" pitchFamily="18" charset="0"/>
                <a:cs typeface="Times New Roman" pitchFamily="18" charset="0"/>
              </a:endParaRPr>
            </a:p>
          </p:txBody>
        </p:sp>
      </p:grpSp>
      <p:sp>
        <p:nvSpPr>
          <p:cNvPr id="12"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2000" dirty="0" smtClean="0">
                <a:latin typeface="Times New Roman" pitchFamily="18" charset="0"/>
                <a:cs typeface="Times New Roman" pitchFamily="18" charset="0"/>
              </a:rPr>
              <a:t>NHIỆM VỤ VÀ GIẢI PHÁP CHIẾN LƯỢC PHÁT TRIỂN TRƯỜNG NĂM 2015 VÀ TẦM NHÌN ĐẾN 2020</a:t>
            </a:r>
            <a:endParaRPr lang="en-US" sz="1200" dirty="0">
              <a:latin typeface="Times New Roman" pitchFamily="18" charset="0"/>
              <a:cs typeface="Times New Roman" pitchFamily="18" charset="0"/>
            </a:endParaRPr>
          </a:p>
        </p:txBody>
      </p:sp>
    </p:spTree>
    <p:extLst>
      <p:ext uri="{BB962C8B-B14F-4D97-AF65-F5344CB8AC3E}">
        <p14:creationId xmlns:p14="http://schemas.microsoft.com/office/powerpoint/2010/main" val="145966345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4"/>
          <p:cNvSpPr>
            <a:spLocks noChangeArrowheads="1"/>
          </p:cNvSpPr>
          <p:nvPr/>
        </p:nvSpPr>
        <p:spPr bwMode="blackWhite">
          <a:xfrm>
            <a:off x="183286" y="25675"/>
            <a:ext cx="8413749" cy="1186656"/>
          </a:xfrm>
          <a:prstGeom prst="roundRect">
            <a:avLst>
              <a:gd name="adj" fmla="val 50000"/>
            </a:avLst>
          </a:prstGeom>
          <a:gradFill rotWithShape="1">
            <a:gsLst>
              <a:gs pos="0">
                <a:schemeClr val="accent2">
                  <a:gamma/>
                  <a:shade val="46275"/>
                  <a:invGamma/>
                </a:schemeClr>
              </a:gs>
              <a:gs pos="50000">
                <a:schemeClr val="accent2"/>
              </a:gs>
              <a:gs pos="100000">
                <a:schemeClr val="accent2">
                  <a:gamma/>
                  <a:shade val="46275"/>
                  <a:invGamma/>
                </a:schemeClr>
              </a:gs>
            </a:gsLst>
            <a:lin ang="0" scaled="1"/>
          </a:gradFill>
          <a:ln w="38100" algn="ctr">
            <a:solidFill>
              <a:srgbClr val="FFFFFF"/>
            </a:solidFill>
            <a:round/>
            <a:headEnd/>
            <a:tailEnd/>
          </a:ln>
          <a:effectLst>
            <a:outerShdw dist="63500" dir="3187806" algn="ctr" rotWithShape="0">
              <a:srgbClr val="001D3A"/>
            </a:outerShdw>
          </a:effectLst>
        </p:spPr>
        <p:txBody>
          <a:bodyPr wrap="none" anchor="ctr"/>
          <a:lstStyle/>
          <a:p>
            <a:pPr algn="ctr"/>
            <a:endParaRPr lang="en-US" dirty="0"/>
          </a:p>
        </p:txBody>
      </p:sp>
      <p:sp>
        <p:nvSpPr>
          <p:cNvPr id="3" name="Rectangle 2"/>
          <p:cNvSpPr/>
          <p:nvPr/>
        </p:nvSpPr>
        <p:spPr>
          <a:xfrm>
            <a:off x="822326" y="249671"/>
            <a:ext cx="7019925" cy="584775"/>
          </a:xfrm>
          <a:prstGeom prst="rect">
            <a:avLst/>
          </a:prstGeom>
        </p:spPr>
        <p:txBody>
          <a:bodyPr wrap="square">
            <a:spAutoFit/>
          </a:bodyPr>
          <a:lstStyle/>
          <a:p>
            <a:pPr algn="just">
              <a:spcAft>
                <a:spcPts val="600"/>
              </a:spcAft>
            </a:pPr>
            <a:r>
              <a:rPr lang="en-US" sz="3200" b="1" dirty="0">
                <a:solidFill>
                  <a:srgbClr val="FFC000"/>
                </a:solidFill>
                <a:latin typeface="Times New Roman" pitchFamily="18" charset="0"/>
                <a:cs typeface="Times New Roman" pitchFamily="18" charset="0"/>
              </a:rPr>
              <a:t>4</a:t>
            </a:r>
            <a:r>
              <a:rPr lang="en-US" sz="3200" b="1" dirty="0" smtClean="0">
                <a:solidFill>
                  <a:srgbClr val="FFC000"/>
                </a:solidFill>
                <a:latin typeface="Times New Roman" pitchFamily="18" charset="0"/>
                <a:cs typeface="Times New Roman" pitchFamily="18" charset="0"/>
              </a:rPr>
              <a:t>.  Đ</a:t>
            </a:r>
            <a:r>
              <a:rPr lang="vi-VN" sz="3200" b="1" dirty="0" smtClean="0">
                <a:solidFill>
                  <a:srgbClr val="FFC000"/>
                </a:solidFill>
                <a:latin typeface="Times New Roman" pitchFamily="18" charset="0"/>
                <a:cs typeface="Times New Roman" pitchFamily="18" charset="0"/>
              </a:rPr>
              <a:t>ổi mới căn bản quản lý </a:t>
            </a:r>
            <a:r>
              <a:rPr lang="en-US" sz="3200" b="1" dirty="0" smtClean="0">
                <a:solidFill>
                  <a:srgbClr val="FFC000"/>
                </a:solidFill>
                <a:latin typeface="Times New Roman" pitchFamily="18" charset="0"/>
                <a:cs typeface="Times New Roman" pitchFamily="18" charset="0"/>
              </a:rPr>
              <a:t>GD </a:t>
            </a:r>
            <a:r>
              <a:rPr lang="vi-VN" sz="3200" b="1" dirty="0" smtClean="0">
                <a:solidFill>
                  <a:srgbClr val="FFC000"/>
                </a:solidFill>
                <a:latin typeface="Times New Roman" pitchFamily="18" charset="0"/>
                <a:cs typeface="Times New Roman" pitchFamily="18" charset="0"/>
              </a:rPr>
              <a:t> và </a:t>
            </a:r>
            <a:r>
              <a:rPr lang="en-US" sz="3200" b="1" dirty="0" smtClean="0">
                <a:solidFill>
                  <a:srgbClr val="FFC000"/>
                </a:solidFill>
                <a:latin typeface="Times New Roman" pitchFamily="18" charset="0"/>
                <a:cs typeface="Times New Roman" pitchFamily="18" charset="0"/>
              </a:rPr>
              <a:t>ĐT</a:t>
            </a:r>
          </a:p>
        </p:txBody>
      </p:sp>
      <p:pic>
        <p:nvPicPr>
          <p:cNvPr id="10" name="Picture 11" descr="Picture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gray">
          <a:xfrm>
            <a:off x="244476" y="4205288"/>
            <a:ext cx="977900" cy="977900"/>
          </a:xfrm>
          <a:prstGeom prst="rect">
            <a:avLst/>
          </a:prstGeom>
          <a:noFill/>
          <a:extLst>
            <a:ext uri="{909E8E84-426E-40DD-AFC4-6F175D3DCCD1}">
              <a14:hiddenFill xmlns:a14="http://schemas.microsoft.com/office/drawing/2010/main">
                <a:solidFill>
                  <a:srgbClr val="FFFFFF"/>
                </a:solidFill>
              </a14:hiddenFill>
            </a:ext>
          </a:extLst>
        </p:spPr>
      </p:pic>
      <p:grpSp>
        <p:nvGrpSpPr>
          <p:cNvPr id="23" name="Group 22"/>
          <p:cNvGrpSpPr/>
          <p:nvPr/>
        </p:nvGrpSpPr>
        <p:grpSpPr>
          <a:xfrm>
            <a:off x="140494" y="1346128"/>
            <a:ext cx="8782844" cy="3552825"/>
            <a:chOff x="178594" y="2314575"/>
            <a:chExt cx="8782844" cy="3552825"/>
          </a:xfrm>
        </p:grpSpPr>
        <p:grpSp>
          <p:nvGrpSpPr>
            <p:cNvPr id="17" name="Group 16"/>
            <p:cNvGrpSpPr/>
            <p:nvPr/>
          </p:nvGrpSpPr>
          <p:grpSpPr>
            <a:xfrm>
              <a:off x="178594" y="4151313"/>
              <a:ext cx="1539082" cy="1494862"/>
              <a:chOff x="178594" y="4151313"/>
              <a:chExt cx="1539082" cy="1494862"/>
            </a:xfrm>
          </p:grpSpPr>
          <p:sp>
            <p:nvSpPr>
              <p:cNvPr id="8" name="Oval 9"/>
              <p:cNvSpPr>
                <a:spLocks noChangeArrowheads="1"/>
              </p:cNvSpPr>
              <p:nvPr/>
            </p:nvSpPr>
            <p:spPr bwMode="gray">
              <a:xfrm>
                <a:off x="244476" y="4151313"/>
                <a:ext cx="1473200" cy="1474787"/>
              </a:xfrm>
              <a:prstGeom prst="ellipse">
                <a:avLst/>
              </a:prstGeom>
              <a:gradFill rotWithShape="1">
                <a:gsLst>
                  <a:gs pos="0">
                    <a:schemeClr val="accent2">
                      <a:alpha val="85001"/>
                    </a:schemeClr>
                  </a:gs>
                  <a:gs pos="100000">
                    <a:schemeClr val="accent2">
                      <a:gamma/>
                      <a:shade val="63529"/>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11" name="Text Box 12"/>
              <p:cNvSpPr txBox="1">
                <a:spLocks noChangeArrowheads="1"/>
              </p:cNvSpPr>
              <p:nvPr/>
            </p:nvSpPr>
            <p:spPr bwMode="white">
              <a:xfrm>
                <a:off x="178594" y="4168847"/>
                <a:ext cx="1539082"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b="1" dirty="0" err="1" smtClean="0">
                    <a:solidFill>
                      <a:srgbClr val="FFFF00"/>
                    </a:solidFill>
                    <a:latin typeface="Times New Roman" pitchFamily="18" charset="0"/>
                    <a:cs typeface="Times New Roman" pitchFamily="18" charset="0"/>
                  </a:rPr>
                  <a:t>Xác</a:t>
                </a: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định</a:t>
                </a:r>
                <a:r>
                  <a:rPr lang="en-US" b="1" dirty="0" smtClean="0">
                    <a:solidFill>
                      <a:srgbClr val="FFFF00"/>
                    </a:solidFill>
                    <a:latin typeface="Times New Roman" pitchFamily="18" charset="0"/>
                    <a:cs typeface="Times New Roman" pitchFamily="18" charset="0"/>
                  </a:rPr>
                  <a:t> </a:t>
                </a:r>
                <a:r>
                  <a:rPr lang="vi-VN" b="1" dirty="0" smtClean="0">
                    <a:solidFill>
                      <a:srgbClr val="FFFF00"/>
                    </a:solidFill>
                    <a:latin typeface="Times New Roman" pitchFamily="18" charset="0"/>
                    <a:cs typeface="Times New Roman" pitchFamily="18" charset="0"/>
                  </a:rPr>
                  <a:t>trách </a:t>
                </a:r>
                <a:r>
                  <a:rPr lang="vi-VN" b="1" dirty="0">
                    <a:solidFill>
                      <a:srgbClr val="FFFF00"/>
                    </a:solidFill>
                    <a:latin typeface="Times New Roman" pitchFamily="18" charset="0"/>
                    <a:cs typeface="Times New Roman" pitchFamily="18" charset="0"/>
                  </a:rPr>
                  <a:t>nhiệm của các đơn vị trong nhà trường</a:t>
                </a:r>
                <a:endParaRPr lang="en-US" dirty="0">
                  <a:solidFill>
                    <a:srgbClr val="FFFF00"/>
                  </a:solidFill>
                  <a:latin typeface="Times New Roman" pitchFamily="18" charset="0"/>
                  <a:cs typeface="Times New Roman" pitchFamily="18" charset="0"/>
                </a:endParaRPr>
              </a:p>
            </p:txBody>
          </p:sp>
        </p:grpSp>
        <p:grpSp>
          <p:nvGrpSpPr>
            <p:cNvPr id="2" name="Group 1"/>
            <p:cNvGrpSpPr/>
            <p:nvPr/>
          </p:nvGrpSpPr>
          <p:grpSpPr>
            <a:xfrm>
              <a:off x="473076" y="2314575"/>
              <a:ext cx="8488362" cy="3552825"/>
              <a:chOff x="473076" y="2314575"/>
              <a:chExt cx="8488362" cy="3552825"/>
            </a:xfrm>
          </p:grpSpPr>
          <p:sp>
            <p:nvSpPr>
              <p:cNvPr id="4" name="AutoShape 3"/>
              <p:cNvSpPr>
                <a:spLocks noChangeArrowheads="1"/>
              </p:cNvSpPr>
              <p:nvPr/>
            </p:nvSpPr>
            <p:spPr bwMode="invGray">
              <a:xfrm>
                <a:off x="1693863" y="2314575"/>
                <a:ext cx="5759450" cy="2638425"/>
              </a:xfrm>
              <a:prstGeom prst="upArrow">
                <a:avLst>
                  <a:gd name="adj1" fmla="val 56944"/>
                  <a:gd name="adj2" fmla="val 50782"/>
                </a:avLst>
              </a:prstGeom>
              <a:gradFill rotWithShape="1">
                <a:gsLst>
                  <a:gs pos="0">
                    <a:schemeClr val="tx2">
                      <a:lumMod val="90000"/>
                    </a:schemeClr>
                  </a:gs>
                  <a:gs pos="100000">
                    <a:srgbClr val="0F2145"/>
                  </a:gs>
                </a:gsLst>
                <a:lin ang="540000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sp>
            <p:nvSpPr>
              <p:cNvPr id="6" name="Oval 34"/>
              <p:cNvSpPr>
                <a:spLocks noChangeArrowheads="1"/>
              </p:cNvSpPr>
              <p:nvPr/>
            </p:nvSpPr>
            <p:spPr bwMode="ltGray">
              <a:xfrm>
                <a:off x="473076" y="5570538"/>
                <a:ext cx="1069975" cy="296862"/>
              </a:xfrm>
              <a:prstGeom prst="ellipse">
                <a:avLst/>
              </a:prstGeom>
              <a:solidFill>
                <a:srgbClr val="0F2145">
                  <a:alpha val="7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sp>
            <p:nvSpPr>
              <p:cNvPr id="12" name="Oval 36"/>
              <p:cNvSpPr>
                <a:spLocks noChangeArrowheads="1"/>
              </p:cNvSpPr>
              <p:nvPr/>
            </p:nvSpPr>
            <p:spPr bwMode="ltGray">
              <a:xfrm>
                <a:off x="2209801" y="5570538"/>
                <a:ext cx="1069975" cy="296862"/>
              </a:xfrm>
              <a:prstGeom prst="ellipse">
                <a:avLst/>
              </a:prstGeom>
              <a:solidFill>
                <a:srgbClr val="0F2145">
                  <a:alpha val="7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sp>
            <p:nvSpPr>
              <p:cNvPr id="13" name="Oval 15"/>
              <p:cNvSpPr>
                <a:spLocks noChangeArrowheads="1"/>
              </p:cNvSpPr>
              <p:nvPr/>
            </p:nvSpPr>
            <p:spPr bwMode="gray">
              <a:xfrm>
                <a:off x="1981201" y="4100513"/>
                <a:ext cx="1544638" cy="1544637"/>
              </a:xfrm>
              <a:prstGeom prst="ellipse">
                <a:avLst/>
              </a:prstGeom>
              <a:gradFill rotWithShape="1">
                <a:gsLst>
                  <a:gs pos="0">
                    <a:schemeClr val="hlink"/>
                  </a:gs>
                  <a:gs pos="100000">
                    <a:schemeClr val="hlink">
                      <a:gamma/>
                      <a:shade val="57255"/>
                      <a:invGamma/>
                    </a:schemeClr>
                  </a:gs>
                </a:gsLst>
                <a:path path="rect">
                  <a:fillToRect l="100000" t="10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14" name="Oval 16"/>
              <p:cNvSpPr>
                <a:spLocks noChangeArrowheads="1"/>
              </p:cNvSpPr>
              <p:nvPr/>
            </p:nvSpPr>
            <p:spPr bwMode="gray">
              <a:xfrm>
                <a:off x="2014539" y="4137025"/>
                <a:ext cx="1473200" cy="1474788"/>
              </a:xfrm>
              <a:prstGeom prst="ellipse">
                <a:avLst/>
              </a:prstGeom>
              <a:gradFill rotWithShape="1">
                <a:gsLst>
                  <a:gs pos="0">
                    <a:schemeClr val="hlink">
                      <a:alpha val="85001"/>
                    </a:schemeClr>
                  </a:gs>
                  <a:gs pos="100000">
                    <a:schemeClr val="hlink">
                      <a:gamma/>
                      <a:shade val="63529"/>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15" name="Oval 17"/>
              <p:cNvSpPr>
                <a:spLocks noChangeArrowheads="1"/>
              </p:cNvSpPr>
              <p:nvPr/>
            </p:nvSpPr>
            <p:spPr bwMode="gray">
              <a:xfrm>
                <a:off x="2071689" y="4191000"/>
                <a:ext cx="1331912" cy="1331913"/>
              </a:xfrm>
              <a:prstGeom prst="ellipse">
                <a:avLst/>
              </a:prstGeom>
              <a:gradFill rotWithShape="1">
                <a:gsLst>
                  <a:gs pos="0">
                    <a:schemeClr val="hlink"/>
                  </a:gs>
                  <a:gs pos="100000">
                    <a:schemeClr val="hlink">
                      <a:gamma/>
                      <a:shade val="72549"/>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pic>
            <p:nvPicPr>
              <p:cNvPr id="16" name="Picture 18" descr="Picture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gray">
              <a:xfrm>
                <a:off x="2014539" y="4191000"/>
                <a:ext cx="977900" cy="977900"/>
              </a:xfrm>
              <a:prstGeom prst="rect">
                <a:avLst/>
              </a:prstGeom>
              <a:noFill/>
              <a:extLst>
                <a:ext uri="{909E8E84-426E-40DD-AFC4-6F175D3DCCD1}">
                  <a14:hiddenFill xmlns:a14="http://schemas.microsoft.com/office/drawing/2010/main">
                    <a:solidFill>
                      <a:srgbClr val="FFFFFF"/>
                    </a:solidFill>
                  </a14:hiddenFill>
                </a:ext>
              </a:extLst>
            </p:spPr>
          </p:pic>
          <p:sp>
            <p:nvSpPr>
              <p:cNvPr id="18" name="Oval 37"/>
              <p:cNvSpPr>
                <a:spLocks noChangeArrowheads="1"/>
              </p:cNvSpPr>
              <p:nvPr/>
            </p:nvSpPr>
            <p:spPr bwMode="ltGray">
              <a:xfrm>
                <a:off x="4097339" y="5570538"/>
                <a:ext cx="1069975" cy="296862"/>
              </a:xfrm>
              <a:prstGeom prst="ellipse">
                <a:avLst/>
              </a:prstGeom>
              <a:solidFill>
                <a:srgbClr val="0F2145">
                  <a:alpha val="7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sp>
            <p:nvSpPr>
              <p:cNvPr id="19" name="Oval 22"/>
              <p:cNvSpPr>
                <a:spLocks noChangeArrowheads="1"/>
              </p:cNvSpPr>
              <p:nvPr/>
            </p:nvSpPr>
            <p:spPr bwMode="gray">
              <a:xfrm>
                <a:off x="3810001" y="4100513"/>
                <a:ext cx="1544638" cy="1544637"/>
              </a:xfrm>
              <a:prstGeom prst="ellipse">
                <a:avLst/>
              </a:prstGeom>
              <a:gradFill rotWithShape="1">
                <a:gsLst>
                  <a:gs pos="0">
                    <a:schemeClr val="accent1"/>
                  </a:gs>
                  <a:gs pos="100000">
                    <a:schemeClr val="accent1">
                      <a:gamma/>
                      <a:shade val="57255"/>
                      <a:invGamma/>
                    </a:schemeClr>
                  </a:gs>
                </a:gsLst>
                <a:path path="rect">
                  <a:fillToRect l="100000" t="10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20" name="Oval 23"/>
              <p:cNvSpPr>
                <a:spLocks noChangeArrowheads="1"/>
              </p:cNvSpPr>
              <p:nvPr/>
            </p:nvSpPr>
            <p:spPr bwMode="gray">
              <a:xfrm>
                <a:off x="3843339" y="4137025"/>
                <a:ext cx="1473200" cy="1474788"/>
              </a:xfrm>
              <a:prstGeom prst="ellipse">
                <a:avLst/>
              </a:prstGeom>
              <a:gradFill rotWithShape="1">
                <a:gsLst>
                  <a:gs pos="0">
                    <a:schemeClr val="accent1">
                      <a:alpha val="85001"/>
                    </a:schemeClr>
                  </a:gs>
                  <a:gs pos="100000">
                    <a:schemeClr val="accent1">
                      <a:gamma/>
                      <a:shade val="63529"/>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21" name="Oval 24"/>
              <p:cNvSpPr>
                <a:spLocks noChangeArrowheads="1"/>
              </p:cNvSpPr>
              <p:nvPr/>
            </p:nvSpPr>
            <p:spPr bwMode="gray">
              <a:xfrm>
                <a:off x="3900489" y="4191000"/>
                <a:ext cx="1331912" cy="1331913"/>
              </a:xfrm>
              <a:prstGeom prst="ellipse">
                <a:avLst/>
              </a:prstGeom>
              <a:gradFill rotWithShape="1">
                <a:gsLst>
                  <a:gs pos="0">
                    <a:schemeClr val="accent1"/>
                  </a:gs>
                  <a:gs pos="100000">
                    <a:schemeClr val="accent1">
                      <a:gamma/>
                      <a:shade val="72549"/>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pic>
            <p:nvPicPr>
              <p:cNvPr id="22" name="Picture 25" descr="Picture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gray">
              <a:xfrm>
                <a:off x="3843339" y="4191000"/>
                <a:ext cx="977900" cy="977900"/>
              </a:xfrm>
              <a:prstGeom prst="rect">
                <a:avLst/>
              </a:prstGeom>
              <a:noFill/>
              <a:extLst>
                <a:ext uri="{909E8E84-426E-40DD-AFC4-6F175D3DCCD1}">
                  <a14:hiddenFill xmlns:a14="http://schemas.microsoft.com/office/drawing/2010/main">
                    <a:solidFill>
                      <a:srgbClr val="FFFFFF"/>
                    </a:solidFill>
                  </a14:hiddenFill>
                </a:ext>
              </a:extLst>
            </p:spPr>
          </p:pic>
          <p:sp>
            <p:nvSpPr>
              <p:cNvPr id="24" name="Oval 38"/>
              <p:cNvSpPr>
                <a:spLocks noChangeArrowheads="1"/>
              </p:cNvSpPr>
              <p:nvPr/>
            </p:nvSpPr>
            <p:spPr bwMode="ltGray">
              <a:xfrm>
                <a:off x="5867400" y="5570538"/>
                <a:ext cx="1069975" cy="296862"/>
              </a:xfrm>
              <a:prstGeom prst="ellipse">
                <a:avLst/>
              </a:prstGeom>
              <a:solidFill>
                <a:srgbClr val="0F2145">
                  <a:alpha val="7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sp>
            <p:nvSpPr>
              <p:cNvPr id="25" name="Oval 29"/>
              <p:cNvSpPr>
                <a:spLocks noChangeArrowheads="1"/>
              </p:cNvSpPr>
              <p:nvPr/>
            </p:nvSpPr>
            <p:spPr bwMode="gray">
              <a:xfrm>
                <a:off x="5638800" y="4100513"/>
                <a:ext cx="1544638" cy="1544637"/>
              </a:xfrm>
              <a:prstGeom prst="ellipse">
                <a:avLst/>
              </a:prstGeom>
              <a:gradFill rotWithShape="1">
                <a:gsLst>
                  <a:gs pos="0">
                    <a:schemeClr val="folHlink"/>
                  </a:gs>
                  <a:gs pos="100000">
                    <a:schemeClr val="folHlink">
                      <a:gamma/>
                      <a:shade val="57255"/>
                      <a:invGamma/>
                    </a:schemeClr>
                  </a:gs>
                </a:gsLst>
                <a:path path="rect">
                  <a:fillToRect l="100000" t="10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26" name="Oval 30"/>
              <p:cNvSpPr>
                <a:spLocks noChangeArrowheads="1"/>
              </p:cNvSpPr>
              <p:nvPr/>
            </p:nvSpPr>
            <p:spPr bwMode="gray">
              <a:xfrm>
                <a:off x="5672138" y="4137025"/>
                <a:ext cx="1473200" cy="1474788"/>
              </a:xfrm>
              <a:prstGeom prst="ellipse">
                <a:avLst/>
              </a:prstGeom>
              <a:gradFill rotWithShape="1">
                <a:gsLst>
                  <a:gs pos="0">
                    <a:schemeClr val="folHlink">
                      <a:alpha val="85001"/>
                    </a:schemeClr>
                  </a:gs>
                  <a:gs pos="100000">
                    <a:schemeClr val="folHlink">
                      <a:gamma/>
                      <a:shade val="63529"/>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27" name="Oval 31"/>
              <p:cNvSpPr>
                <a:spLocks noChangeArrowheads="1"/>
              </p:cNvSpPr>
              <p:nvPr/>
            </p:nvSpPr>
            <p:spPr bwMode="gray">
              <a:xfrm>
                <a:off x="5729288" y="4191000"/>
                <a:ext cx="1331912" cy="1331913"/>
              </a:xfrm>
              <a:prstGeom prst="ellipse">
                <a:avLst/>
              </a:prstGeom>
              <a:gradFill rotWithShape="1">
                <a:gsLst>
                  <a:gs pos="0">
                    <a:schemeClr val="folHlink"/>
                  </a:gs>
                  <a:gs pos="100000">
                    <a:schemeClr val="folHlink">
                      <a:gamma/>
                      <a:shade val="72549"/>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pic>
            <p:nvPicPr>
              <p:cNvPr id="28" name="Picture 32" descr="Picture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gray">
              <a:xfrm>
                <a:off x="5672138" y="4191000"/>
                <a:ext cx="977900" cy="977900"/>
              </a:xfrm>
              <a:prstGeom prst="rect">
                <a:avLst/>
              </a:prstGeom>
              <a:noFill/>
              <a:extLst>
                <a:ext uri="{909E8E84-426E-40DD-AFC4-6F175D3DCCD1}">
                  <a14:hiddenFill xmlns:a14="http://schemas.microsoft.com/office/drawing/2010/main">
                    <a:solidFill>
                      <a:srgbClr val="FFFFFF"/>
                    </a:solidFill>
                  </a14:hiddenFill>
                </a:ext>
              </a:extLst>
            </p:spPr>
          </p:pic>
          <p:sp>
            <p:nvSpPr>
              <p:cNvPr id="30" name="Text Box 12"/>
              <p:cNvSpPr txBox="1">
                <a:spLocks noChangeArrowheads="1"/>
              </p:cNvSpPr>
              <p:nvPr/>
            </p:nvSpPr>
            <p:spPr bwMode="white">
              <a:xfrm>
                <a:off x="1981200" y="4139319"/>
                <a:ext cx="1585913"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b="1" dirty="0" err="1" smtClean="0">
                    <a:solidFill>
                      <a:srgbClr val="FFFF00"/>
                    </a:solidFill>
                    <a:latin typeface="Times New Roman" pitchFamily="18" charset="0"/>
                    <a:cs typeface="Times New Roman" pitchFamily="18" charset="0"/>
                  </a:rPr>
                  <a:t>Quản</a:t>
                </a: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lý</a:t>
                </a:r>
                <a:r>
                  <a:rPr lang="en-US" b="1" dirty="0" smtClean="0">
                    <a:solidFill>
                      <a:srgbClr val="FFFF00"/>
                    </a:solidFill>
                    <a:latin typeface="Times New Roman" pitchFamily="18" charset="0"/>
                    <a:cs typeface="Times New Roman" pitchFamily="18" charset="0"/>
                  </a:rPr>
                  <a:t> GD&amp;ĐT </a:t>
                </a:r>
                <a:r>
                  <a:rPr lang="vi-VN" b="1" dirty="0" smtClean="0">
                    <a:solidFill>
                      <a:srgbClr val="FFFF00"/>
                    </a:solidFill>
                    <a:latin typeface="Times New Roman" pitchFamily="18" charset="0"/>
                    <a:cs typeface="Times New Roman" pitchFamily="18" charset="0"/>
                  </a:rPr>
                  <a:t>bảo </a:t>
                </a:r>
                <a:r>
                  <a:rPr lang="vi-VN" b="1" dirty="0">
                    <a:solidFill>
                      <a:srgbClr val="FFFF00"/>
                    </a:solidFill>
                    <a:latin typeface="Times New Roman" pitchFamily="18" charset="0"/>
                    <a:cs typeface="Times New Roman" pitchFamily="18" charset="0"/>
                  </a:rPr>
                  <a:t>đảm tính dân </a:t>
                </a:r>
                <a:r>
                  <a:rPr lang="vi-VN" b="1" dirty="0" smtClean="0">
                    <a:solidFill>
                      <a:srgbClr val="FFFF00"/>
                    </a:solidFill>
                    <a:latin typeface="Times New Roman" pitchFamily="18" charset="0"/>
                    <a:cs typeface="Times New Roman" pitchFamily="18" charset="0"/>
                  </a:rPr>
                  <a:t>chủ</a:t>
                </a: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thống</a:t>
                </a: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nhất</a:t>
                </a:r>
                <a:endParaRPr lang="en-US" dirty="0">
                  <a:solidFill>
                    <a:srgbClr val="FFFF00"/>
                  </a:solidFill>
                  <a:latin typeface="Times New Roman" pitchFamily="18" charset="0"/>
                  <a:cs typeface="Times New Roman" pitchFamily="18" charset="0"/>
                </a:endParaRPr>
              </a:p>
            </p:txBody>
          </p:sp>
          <p:sp>
            <p:nvSpPr>
              <p:cNvPr id="31" name="Text Box 12"/>
              <p:cNvSpPr txBox="1">
                <a:spLocks noChangeArrowheads="1"/>
              </p:cNvSpPr>
              <p:nvPr/>
            </p:nvSpPr>
            <p:spPr bwMode="white">
              <a:xfrm>
                <a:off x="3810002" y="4168847"/>
                <a:ext cx="1544637"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Nội</a:t>
                </a:r>
                <a:r>
                  <a:rPr lang="en-US" b="1" dirty="0" smtClean="0">
                    <a:solidFill>
                      <a:srgbClr val="FFFF00"/>
                    </a:solidFill>
                    <a:latin typeface="Times New Roman" pitchFamily="18" charset="0"/>
                    <a:cs typeface="Times New Roman" pitchFamily="18" charset="0"/>
                  </a:rPr>
                  <a:t> dung </a:t>
                </a:r>
                <a:r>
                  <a:rPr lang="vi-VN" b="1" dirty="0" smtClean="0">
                    <a:solidFill>
                      <a:srgbClr val="FFFF00"/>
                    </a:solidFill>
                    <a:latin typeface="Times New Roman" pitchFamily="18" charset="0"/>
                    <a:cs typeface="Times New Roman" pitchFamily="18" charset="0"/>
                  </a:rPr>
                  <a:t>phù </a:t>
                </a:r>
                <a:r>
                  <a:rPr lang="vi-VN" b="1" dirty="0">
                    <a:solidFill>
                      <a:srgbClr val="FFFF00"/>
                    </a:solidFill>
                    <a:latin typeface="Times New Roman" pitchFamily="18" charset="0"/>
                    <a:cs typeface="Times New Roman" pitchFamily="18" charset="0"/>
                  </a:rPr>
                  <a:t>hợp với năng lực người học và </a:t>
                </a:r>
                <a:r>
                  <a:rPr lang="en-US" b="1" dirty="0" smtClean="0">
                    <a:solidFill>
                      <a:srgbClr val="FFFF00"/>
                    </a:solidFill>
                    <a:latin typeface="Times New Roman" pitchFamily="18" charset="0"/>
                    <a:cs typeface="Times New Roman" pitchFamily="18" charset="0"/>
                  </a:rPr>
                  <a:t>TĐĐT</a:t>
                </a:r>
                <a:endParaRPr lang="en-US" dirty="0">
                  <a:solidFill>
                    <a:srgbClr val="FFFF00"/>
                  </a:solidFill>
                  <a:latin typeface="Times New Roman" pitchFamily="18" charset="0"/>
                  <a:cs typeface="Times New Roman" pitchFamily="18" charset="0"/>
                </a:endParaRPr>
              </a:p>
            </p:txBody>
          </p:sp>
          <p:sp>
            <p:nvSpPr>
              <p:cNvPr id="32" name="Text Box 12"/>
              <p:cNvSpPr txBox="1">
                <a:spLocks noChangeArrowheads="1"/>
              </p:cNvSpPr>
              <p:nvPr/>
            </p:nvSpPr>
            <p:spPr bwMode="white">
              <a:xfrm>
                <a:off x="5672138" y="4168847"/>
                <a:ext cx="1511300"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vi-VN" b="1" dirty="0" smtClean="0">
                    <a:solidFill>
                      <a:srgbClr val="FFFF00"/>
                    </a:solidFill>
                    <a:latin typeface="Times New Roman" pitchFamily="18" charset="0"/>
                    <a:cs typeface="Times New Roman" pitchFamily="18" charset="0"/>
                  </a:rPr>
                  <a:t>Xây </a:t>
                </a:r>
                <a:r>
                  <a:rPr lang="vi-VN" b="1" dirty="0">
                    <a:solidFill>
                      <a:srgbClr val="FFFF00"/>
                    </a:solidFill>
                    <a:latin typeface="Times New Roman" pitchFamily="18" charset="0"/>
                    <a:cs typeface="Times New Roman" pitchFamily="18" charset="0"/>
                  </a:rPr>
                  <a:t>dựng chuẩn </a:t>
                </a:r>
                <a:r>
                  <a:rPr lang="en-US" b="1" dirty="0" smtClean="0">
                    <a:solidFill>
                      <a:srgbClr val="FFFF00"/>
                    </a:solidFill>
                    <a:latin typeface="Times New Roman" pitchFamily="18" charset="0"/>
                    <a:cs typeface="Times New Roman" pitchFamily="18" charset="0"/>
                  </a:rPr>
                  <a:t>CL </a:t>
                </a:r>
                <a:r>
                  <a:rPr lang="vi-VN" b="1" dirty="0" smtClean="0">
                    <a:solidFill>
                      <a:srgbClr val="FFFF00"/>
                    </a:solidFill>
                    <a:latin typeface="Times New Roman" pitchFamily="18" charset="0"/>
                    <a:cs typeface="Times New Roman" pitchFamily="18" charset="0"/>
                  </a:rPr>
                  <a:t>đầu ra</a:t>
                </a: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công</a:t>
                </a: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khai</a:t>
                </a:r>
                <a:r>
                  <a:rPr lang="en-US" b="1" dirty="0" smtClean="0">
                    <a:solidFill>
                      <a:srgbClr val="FFFF00"/>
                    </a:solidFill>
                    <a:latin typeface="Times New Roman" pitchFamily="18" charset="0"/>
                    <a:cs typeface="Times New Roman" pitchFamily="18" charset="0"/>
                  </a:rPr>
                  <a:t>, minh </a:t>
                </a:r>
                <a:r>
                  <a:rPr lang="en-US" b="1" dirty="0" err="1" smtClean="0">
                    <a:solidFill>
                      <a:srgbClr val="FFFF00"/>
                    </a:solidFill>
                    <a:latin typeface="Times New Roman" pitchFamily="18" charset="0"/>
                    <a:cs typeface="Times New Roman" pitchFamily="18" charset="0"/>
                  </a:rPr>
                  <a:t>bạch</a:t>
                </a:r>
                <a:r>
                  <a:rPr lang="vi-VN" b="1" dirty="0" smtClean="0">
                    <a:solidFill>
                      <a:srgbClr val="FFFF00"/>
                    </a:solidFill>
                    <a:latin typeface="Times New Roman" pitchFamily="18" charset="0"/>
                    <a:cs typeface="Times New Roman" pitchFamily="18" charset="0"/>
                  </a:rPr>
                  <a:t> </a:t>
                </a:r>
                <a:endParaRPr lang="en-US" dirty="0">
                  <a:solidFill>
                    <a:srgbClr val="FFFF00"/>
                  </a:solidFill>
                  <a:latin typeface="Times New Roman" pitchFamily="18" charset="0"/>
                  <a:cs typeface="Times New Roman" pitchFamily="18" charset="0"/>
                </a:endParaRPr>
              </a:p>
            </p:txBody>
          </p:sp>
          <p:sp>
            <p:nvSpPr>
              <p:cNvPr id="40" name="Oval 36"/>
              <p:cNvSpPr>
                <a:spLocks noChangeArrowheads="1"/>
              </p:cNvSpPr>
              <p:nvPr/>
            </p:nvSpPr>
            <p:spPr bwMode="ltGray">
              <a:xfrm>
                <a:off x="7645400" y="5570538"/>
                <a:ext cx="1069975" cy="296862"/>
              </a:xfrm>
              <a:prstGeom prst="ellipse">
                <a:avLst/>
              </a:prstGeom>
              <a:solidFill>
                <a:srgbClr val="0F2145">
                  <a:alpha val="7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sp>
            <p:nvSpPr>
              <p:cNvPr id="41" name="Oval 15"/>
              <p:cNvSpPr>
                <a:spLocks noChangeArrowheads="1"/>
              </p:cNvSpPr>
              <p:nvPr/>
            </p:nvSpPr>
            <p:spPr bwMode="gray">
              <a:xfrm>
                <a:off x="7416800" y="4100513"/>
                <a:ext cx="1544638" cy="1544637"/>
              </a:xfrm>
              <a:prstGeom prst="ellipse">
                <a:avLst/>
              </a:prstGeom>
              <a:gradFill rotWithShape="1">
                <a:gsLst>
                  <a:gs pos="0">
                    <a:schemeClr val="hlink"/>
                  </a:gs>
                  <a:gs pos="100000">
                    <a:schemeClr val="hlink">
                      <a:gamma/>
                      <a:shade val="57255"/>
                      <a:invGamma/>
                    </a:schemeClr>
                  </a:gs>
                </a:gsLst>
                <a:path path="rect">
                  <a:fillToRect l="100000" t="10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42" name="Oval 16"/>
              <p:cNvSpPr>
                <a:spLocks noChangeArrowheads="1"/>
              </p:cNvSpPr>
              <p:nvPr/>
            </p:nvSpPr>
            <p:spPr bwMode="gray">
              <a:xfrm>
                <a:off x="7450138" y="4137025"/>
                <a:ext cx="1473200" cy="1474788"/>
              </a:xfrm>
              <a:prstGeom prst="ellipse">
                <a:avLst/>
              </a:prstGeom>
              <a:gradFill rotWithShape="1">
                <a:gsLst>
                  <a:gs pos="0">
                    <a:schemeClr val="hlink">
                      <a:alpha val="85001"/>
                    </a:schemeClr>
                  </a:gs>
                  <a:gs pos="100000">
                    <a:schemeClr val="hlink">
                      <a:gamma/>
                      <a:shade val="63529"/>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43" name="Oval 17"/>
              <p:cNvSpPr>
                <a:spLocks noChangeArrowheads="1"/>
              </p:cNvSpPr>
              <p:nvPr/>
            </p:nvSpPr>
            <p:spPr bwMode="gray">
              <a:xfrm>
                <a:off x="7507288" y="4191000"/>
                <a:ext cx="1331912" cy="1331913"/>
              </a:xfrm>
              <a:prstGeom prst="ellipse">
                <a:avLst/>
              </a:prstGeom>
              <a:gradFill rotWithShape="1">
                <a:gsLst>
                  <a:gs pos="0">
                    <a:schemeClr val="hlink"/>
                  </a:gs>
                  <a:gs pos="100000">
                    <a:schemeClr val="hlink">
                      <a:gamma/>
                      <a:shade val="72549"/>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pic>
            <p:nvPicPr>
              <p:cNvPr id="44" name="Picture 18" descr="Picture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gray">
              <a:xfrm>
                <a:off x="7450138" y="4191000"/>
                <a:ext cx="977900" cy="977900"/>
              </a:xfrm>
              <a:prstGeom prst="rect">
                <a:avLst/>
              </a:prstGeom>
              <a:noFill/>
              <a:extLst>
                <a:ext uri="{909E8E84-426E-40DD-AFC4-6F175D3DCCD1}">
                  <a14:hiddenFill xmlns:a14="http://schemas.microsoft.com/office/drawing/2010/main">
                    <a:solidFill>
                      <a:srgbClr val="FFFFFF"/>
                    </a:solidFill>
                  </a14:hiddenFill>
                </a:ext>
              </a:extLst>
            </p:spPr>
          </p:pic>
        </p:grpSp>
      </p:grpSp>
      <p:sp>
        <p:nvSpPr>
          <p:cNvPr id="45" name="Text Box 12"/>
          <p:cNvSpPr txBox="1">
            <a:spLocks noChangeArrowheads="1"/>
          </p:cNvSpPr>
          <p:nvPr/>
        </p:nvSpPr>
        <p:spPr bwMode="white">
          <a:xfrm>
            <a:off x="7416799" y="3286453"/>
            <a:ext cx="1585913"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b="1" dirty="0" smtClean="0">
                <a:solidFill>
                  <a:srgbClr val="FFFF00"/>
                </a:solidFill>
                <a:latin typeface="Times New Roman" pitchFamily="18" charset="0"/>
                <a:cs typeface="Times New Roman" pitchFamily="18" charset="0"/>
              </a:rPr>
              <a:t>N</a:t>
            </a:r>
            <a:r>
              <a:rPr lang="vi-VN" b="1" dirty="0" smtClean="0">
                <a:solidFill>
                  <a:srgbClr val="FFFF00"/>
                </a:solidFill>
                <a:latin typeface="Times New Roman" pitchFamily="18" charset="0"/>
                <a:cs typeface="Times New Roman" pitchFamily="18" charset="0"/>
              </a:rPr>
              <a:t>gười </a:t>
            </a:r>
            <a:r>
              <a:rPr lang="vi-VN" b="1" dirty="0">
                <a:solidFill>
                  <a:srgbClr val="FFFF00"/>
                </a:solidFill>
                <a:latin typeface="Times New Roman" pitchFamily="18" charset="0"/>
                <a:cs typeface="Times New Roman" pitchFamily="18" charset="0"/>
              </a:rPr>
              <a:t>học tham gia đánh </a:t>
            </a:r>
            <a:r>
              <a:rPr lang="vi-VN" b="1" dirty="0" smtClean="0">
                <a:solidFill>
                  <a:srgbClr val="FFFF00"/>
                </a:solidFill>
                <a:latin typeface="Times New Roman" pitchFamily="18" charset="0"/>
                <a:cs typeface="Times New Roman" pitchFamily="18" charset="0"/>
              </a:rPr>
              <a:t>giá </a:t>
            </a:r>
            <a:r>
              <a:rPr lang="en-US" b="1" dirty="0" smtClean="0">
                <a:solidFill>
                  <a:srgbClr val="FFFF00"/>
                </a:solidFill>
                <a:latin typeface="Times New Roman" pitchFamily="18" charset="0"/>
                <a:cs typeface="Times New Roman" pitchFamily="18" charset="0"/>
              </a:rPr>
              <a:t>GD&amp;ĐT</a:t>
            </a:r>
            <a:endParaRPr lang="en-US" dirty="0">
              <a:solidFill>
                <a:srgbClr val="FFFF00"/>
              </a:solidFill>
              <a:latin typeface="Times New Roman" pitchFamily="18" charset="0"/>
              <a:cs typeface="Times New Roman" pitchFamily="18" charset="0"/>
            </a:endParaRPr>
          </a:p>
        </p:txBody>
      </p:sp>
    </p:spTree>
    <p:extLst>
      <p:ext uri="{BB962C8B-B14F-4D97-AF65-F5344CB8AC3E}">
        <p14:creationId xmlns:p14="http://schemas.microsoft.com/office/powerpoint/2010/main" val="349769261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4800" y="76200"/>
            <a:ext cx="8763000" cy="954107"/>
          </a:xfrm>
          <a:prstGeom prst="rect">
            <a:avLst/>
          </a:prstGeom>
        </p:spPr>
        <p:txBody>
          <a:bodyPr wrap="square">
            <a:spAutoFit/>
          </a:bodyPr>
          <a:lstStyle/>
          <a:p>
            <a:pPr algn="just">
              <a:spcAft>
                <a:spcPts val="600"/>
              </a:spcAft>
            </a:pPr>
            <a:r>
              <a:rPr lang="en-US" sz="2800" b="1" dirty="0" smtClean="0">
                <a:solidFill>
                  <a:srgbClr val="FFC000"/>
                </a:solidFill>
                <a:latin typeface="Times New Roman" pitchFamily="18" charset="0"/>
                <a:cs typeface="Times New Roman" pitchFamily="18" charset="0"/>
              </a:rPr>
              <a:t>5. P</a:t>
            </a:r>
            <a:r>
              <a:rPr lang="vi-VN" sz="2800" b="1" dirty="0" smtClean="0">
                <a:solidFill>
                  <a:srgbClr val="FFC000"/>
                </a:solidFill>
                <a:latin typeface="Times New Roman" pitchFamily="18" charset="0"/>
                <a:cs typeface="Times New Roman" pitchFamily="18" charset="0"/>
              </a:rPr>
              <a:t>hát triển đội ngũ  theo tiêu chuẩn của trường </a:t>
            </a:r>
            <a:r>
              <a:rPr lang="en-US" sz="2800" b="1" dirty="0" smtClean="0">
                <a:solidFill>
                  <a:srgbClr val="FFC000"/>
                </a:solidFill>
                <a:latin typeface="Times New Roman" pitchFamily="18" charset="0"/>
                <a:cs typeface="Times New Roman" pitchFamily="18" charset="0"/>
              </a:rPr>
              <a:t>CĐ</a:t>
            </a:r>
            <a:r>
              <a:rPr lang="vi-VN" sz="2800" b="1" dirty="0" smtClean="0">
                <a:solidFill>
                  <a:srgbClr val="FFC000"/>
                </a:solidFill>
                <a:latin typeface="Times New Roman" pitchFamily="18" charset="0"/>
                <a:cs typeface="Times New Roman" pitchFamily="18" charset="0"/>
              </a:rPr>
              <a:t> tiên tiến, định hướng đổi mới </a:t>
            </a:r>
            <a:r>
              <a:rPr lang="en-US" sz="2800" b="1" dirty="0" smtClean="0">
                <a:solidFill>
                  <a:srgbClr val="FFC000"/>
                </a:solidFill>
                <a:latin typeface="Times New Roman" pitchFamily="18" charset="0"/>
                <a:cs typeface="Times New Roman" pitchFamily="18" charset="0"/>
              </a:rPr>
              <a:t> </a:t>
            </a:r>
            <a:r>
              <a:rPr lang="vi-VN" sz="2800" b="1" dirty="0" smtClean="0">
                <a:solidFill>
                  <a:srgbClr val="FFC000"/>
                </a:solidFill>
                <a:latin typeface="Times New Roman" pitchFamily="18" charset="0"/>
                <a:cs typeface="Times New Roman" pitchFamily="18" charset="0"/>
              </a:rPr>
              <a:t>và hội nhập quốc tế</a:t>
            </a:r>
            <a:endParaRPr lang="en-US" sz="2800" b="1" dirty="0" smtClean="0">
              <a:solidFill>
                <a:srgbClr val="FFC000"/>
              </a:solidFill>
              <a:latin typeface="Times New Roman" pitchFamily="18" charset="0"/>
              <a:cs typeface="Times New Roman" pitchFamily="18" charset="0"/>
            </a:endParaRPr>
          </a:p>
        </p:txBody>
      </p:sp>
      <p:sp>
        <p:nvSpPr>
          <p:cNvPr id="2" name="Rectangle 1"/>
          <p:cNvSpPr/>
          <p:nvPr/>
        </p:nvSpPr>
        <p:spPr>
          <a:xfrm>
            <a:off x="152400" y="5257801"/>
            <a:ext cx="8686800" cy="1384995"/>
          </a:xfrm>
          <a:prstGeom prst="rect">
            <a:avLst/>
          </a:prstGeom>
        </p:spPr>
        <p:txBody>
          <a:bodyPr wrap="square">
            <a:spAutoFit/>
          </a:bodyPr>
          <a:lstStyle/>
          <a:p>
            <a:pPr algn="just"/>
            <a:r>
              <a:rPr lang="vi-VN" sz="2800" dirty="0" smtClean="0">
                <a:latin typeface="Times New Roman" pitchFamily="18" charset="0"/>
                <a:cs typeface="Times New Roman" pitchFamily="18" charset="0"/>
              </a:rPr>
              <a:t>Có </a:t>
            </a:r>
            <a:r>
              <a:rPr lang="vi-VN" sz="2800" dirty="0">
                <a:latin typeface="Times New Roman" pitchFamily="18" charset="0"/>
                <a:cs typeface="Times New Roman" pitchFamily="18" charset="0"/>
              </a:rPr>
              <a:t>chế độ </a:t>
            </a:r>
            <a:r>
              <a:rPr lang="vi-VN" sz="2800" dirty="0" smtClean="0">
                <a:latin typeface="Times New Roman" pitchFamily="18" charset="0"/>
                <a:cs typeface="Times New Roman" pitchFamily="18" charset="0"/>
              </a:rPr>
              <a:t>đãi </a:t>
            </a:r>
            <a:r>
              <a:rPr lang="vi-VN" sz="2800" dirty="0">
                <a:latin typeface="Times New Roman" pitchFamily="18" charset="0"/>
                <a:cs typeface="Times New Roman" pitchFamily="18" charset="0"/>
              </a:rPr>
              <a:t>ngộ để tuyển dụng </a:t>
            </a:r>
            <a:r>
              <a:rPr lang="en-US" sz="2800" dirty="0" smtClean="0">
                <a:latin typeface="Times New Roman" pitchFamily="18" charset="0"/>
                <a:cs typeface="Times New Roman" pitchFamily="18" charset="0"/>
              </a:rPr>
              <a:t>GV</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có </a:t>
            </a:r>
            <a:r>
              <a:rPr lang="vi-VN" sz="2800" dirty="0" smtClean="0">
                <a:latin typeface="Times New Roman" pitchFamily="18" charset="0"/>
                <a:cs typeface="Times New Roman" pitchFamily="18" charset="0"/>
              </a:rPr>
              <a:t>học </a:t>
            </a:r>
            <a:r>
              <a:rPr lang="vi-VN" sz="2800" dirty="0">
                <a:latin typeface="Times New Roman" pitchFamily="18" charset="0"/>
                <a:cs typeface="Times New Roman" pitchFamily="18" charset="0"/>
              </a:rPr>
              <a:t>vị và chuyên môn cao, </a:t>
            </a:r>
            <a:r>
              <a:rPr lang="vi-VN" sz="2800" dirty="0" smtClean="0">
                <a:latin typeface="Times New Roman" pitchFamily="18" charset="0"/>
                <a:cs typeface="Times New Roman" pitchFamily="18" charset="0"/>
              </a:rPr>
              <a:t>khuyến </a:t>
            </a:r>
            <a:r>
              <a:rPr lang="vi-VN" sz="2800" dirty="0">
                <a:latin typeface="Times New Roman" pitchFamily="18" charset="0"/>
                <a:cs typeface="Times New Roman" pitchFamily="18" charset="0"/>
              </a:rPr>
              <a:t>khích </a:t>
            </a:r>
            <a:r>
              <a:rPr lang="en-US" sz="2800" dirty="0" smtClean="0">
                <a:latin typeface="Times New Roman" pitchFamily="18" charset="0"/>
                <a:cs typeface="Times New Roman" pitchFamily="18" charset="0"/>
              </a:rPr>
              <a:t>GV,</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cán bộ quản lý nâng cao </a:t>
            </a:r>
            <a:r>
              <a:rPr lang="en-US" sz="2800" dirty="0" smtClean="0">
                <a:latin typeface="Times New Roman" pitchFamily="18" charset="0"/>
                <a:cs typeface="Times New Roman" pitchFamily="18" charset="0"/>
              </a:rPr>
              <a:t>CM</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nghiệp vụ, </a:t>
            </a:r>
            <a:r>
              <a:rPr lang="vi-VN" sz="2800" dirty="0" smtClean="0">
                <a:latin typeface="Times New Roman" pitchFamily="18" charset="0"/>
                <a:cs typeface="Times New Roman" pitchFamily="18" charset="0"/>
              </a:rPr>
              <a:t>tạo </a:t>
            </a:r>
            <a:r>
              <a:rPr lang="vi-VN" sz="2800" dirty="0">
                <a:latin typeface="Times New Roman" pitchFamily="18" charset="0"/>
                <a:cs typeface="Times New Roman" pitchFamily="18" charset="0"/>
              </a:rPr>
              <a:t>điều kiện </a:t>
            </a:r>
            <a:r>
              <a:rPr lang="vi-VN" sz="2800" dirty="0" smtClean="0">
                <a:latin typeface="Times New Roman" pitchFamily="18" charset="0"/>
                <a:cs typeface="Times New Roman" pitchFamily="18" charset="0"/>
              </a:rPr>
              <a:t>chuyên gia </a:t>
            </a:r>
            <a:r>
              <a:rPr lang="vi-VN" sz="2800" dirty="0">
                <a:latin typeface="Times New Roman" pitchFamily="18" charset="0"/>
                <a:cs typeface="Times New Roman" pitchFamily="18" charset="0"/>
              </a:rPr>
              <a:t>nước </a:t>
            </a:r>
            <a:r>
              <a:rPr lang="vi-VN" sz="2800" dirty="0" smtClean="0">
                <a:latin typeface="Times New Roman" pitchFamily="18" charset="0"/>
                <a:cs typeface="Times New Roman" pitchFamily="18" charset="0"/>
              </a:rPr>
              <a:t>ngoài </a:t>
            </a:r>
            <a:r>
              <a:rPr lang="vi-VN" sz="2800" dirty="0">
                <a:latin typeface="Times New Roman" pitchFamily="18" charset="0"/>
                <a:cs typeface="Times New Roman" pitchFamily="18" charset="0"/>
              </a:rPr>
              <a:t>dạy và </a:t>
            </a:r>
            <a:r>
              <a:rPr lang="en-US" sz="2800" dirty="0" smtClean="0">
                <a:latin typeface="Times New Roman" pitchFamily="18" charset="0"/>
                <a:cs typeface="Times New Roman" pitchFamily="18" charset="0"/>
              </a:rPr>
              <a:t>NC</a:t>
            </a:r>
            <a:endParaRPr lang="en-US" sz="2800" dirty="0">
              <a:latin typeface="Times New Roman" pitchFamily="18" charset="0"/>
              <a:cs typeface="Times New Roman" pitchFamily="18" charset="0"/>
            </a:endParaRPr>
          </a:p>
        </p:txBody>
      </p:sp>
      <p:graphicFrame>
        <p:nvGraphicFramePr>
          <p:cNvPr id="31" name="Chart 30"/>
          <p:cNvGraphicFramePr/>
          <p:nvPr>
            <p:extLst>
              <p:ext uri="{D42A27DB-BD31-4B8C-83A1-F6EECF244321}">
                <p14:modId xmlns:p14="http://schemas.microsoft.com/office/powerpoint/2010/main" val="1099521931"/>
              </p:ext>
            </p:extLst>
          </p:nvPr>
        </p:nvGraphicFramePr>
        <p:xfrm>
          <a:off x="152400" y="922792"/>
          <a:ext cx="8534400" cy="42672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77994582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306786" y="1431519"/>
            <a:ext cx="2436594" cy="4201150"/>
          </a:xfrm>
          <a:prstGeom prst="rect">
            <a:avLst/>
          </a:prstGeom>
          <a:ln w="28575">
            <a:solidFill>
              <a:srgbClr val="FFFF00"/>
            </a:solidFill>
            <a:prstDash val="lgDashDot"/>
          </a:ln>
        </p:spPr>
        <p:txBody>
          <a:bodyPr wrap="square">
            <a:spAutoFit/>
          </a:bodyPr>
          <a:lstStyle/>
          <a:p>
            <a:pPr>
              <a:spcAft>
                <a:spcPts val="600"/>
              </a:spcAft>
            </a:pPr>
            <a:r>
              <a:rPr lang="en-US" sz="2800" b="1" dirty="0" smtClean="0">
                <a:solidFill>
                  <a:srgbClr val="FFC000"/>
                </a:solidFill>
                <a:latin typeface="Times New Roman" pitchFamily="18" charset="0"/>
                <a:cs typeface="Times New Roman" pitchFamily="18" charset="0"/>
              </a:rPr>
              <a:t>6. </a:t>
            </a:r>
            <a:r>
              <a:rPr lang="en-US" sz="2800" b="1" dirty="0" err="1" smtClean="0">
                <a:solidFill>
                  <a:srgbClr val="FFC000"/>
                </a:solidFill>
                <a:latin typeface="Times New Roman" pitchFamily="18" charset="0"/>
                <a:cs typeface="Times New Roman" pitchFamily="18" charset="0"/>
              </a:rPr>
              <a:t>Đổ</a:t>
            </a:r>
            <a:r>
              <a:rPr lang="vi-VN" sz="2800" b="1" dirty="0" smtClean="0">
                <a:solidFill>
                  <a:srgbClr val="FFC000"/>
                </a:solidFill>
                <a:latin typeface="Times New Roman" pitchFamily="18" charset="0"/>
                <a:cs typeface="Times New Roman" pitchFamily="18" charset="0"/>
              </a:rPr>
              <a:t>i mới chính sách, </a:t>
            </a:r>
            <a:endParaRPr lang="en-US" sz="2800" b="1" dirty="0" smtClean="0">
              <a:solidFill>
                <a:srgbClr val="FFC000"/>
              </a:solidFill>
              <a:latin typeface="Times New Roman" pitchFamily="18" charset="0"/>
              <a:cs typeface="Times New Roman" pitchFamily="18" charset="0"/>
            </a:endParaRPr>
          </a:p>
          <a:p>
            <a:pPr>
              <a:spcAft>
                <a:spcPts val="600"/>
              </a:spcAft>
            </a:pPr>
            <a:r>
              <a:rPr lang="vi-VN" sz="2800" b="1" dirty="0" smtClean="0">
                <a:solidFill>
                  <a:srgbClr val="FFC000"/>
                </a:solidFill>
                <a:latin typeface="Times New Roman" pitchFamily="18" charset="0"/>
                <a:cs typeface="Times New Roman" pitchFamily="18" charset="0"/>
              </a:rPr>
              <a:t>cơ chế tài chính, </a:t>
            </a:r>
            <a:endParaRPr lang="en-US" sz="2800" b="1" dirty="0" smtClean="0">
              <a:solidFill>
                <a:srgbClr val="FFC000"/>
              </a:solidFill>
              <a:latin typeface="Times New Roman" pitchFamily="18" charset="0"/>
              <a:cs typeface="Times New Roman" pitchFamily="18" charset="0"/>
            </a:endParaRPr>
          </a:p>
          <a:p>
            <a:pPr>
              <a:spcAft>
                <a:spcPts val="600"/>
              </a:spcAft>
            </a:pPr>
            <a:r>
              <a:rPr lang="vi-VN" sz="2800" b="1" dirty="0" smtClean="0">
                <a:solidFill>
                  <a:srgbClr val="FFC000"/>
                </a:solidFill>
                <a:latin typeface="Times New Roman" pitchFamily="18" charset="0"/>
                <a:cs typeface="Times New Roman" pitchFamily="18" charset="0"/>
              </a:rPr>
              <a:t>huy động đóng góp của </a:t>
            </a:r>
            <a:r>
              <a:rPr lang="en-US" sz="2800" b="1" dirty="0" smtClean="0">
                <a:solidFill>
                  <a:srgbClr val="FFC000"/>
                </a:solidFill>
                <a:latin typeface="Times New Roman" pitchFamily="18" charset="0"/>
                <a:cs typeface="Times New Roman" pitchFamily="18" charset="0"/>
              </a:rPr>
              <a:t>XH, </a:t>
            </a:r>
          </a:p>
          <a:p>
            <a:pPr>
              <a:spcAft>
                <a:spcPts val="600"/>
              </a:spcAft>
            </a:pPr>
            <a:r>
              <a:rPr lang="vi-VN" sz="2800" b="1" dirty="0" smtClean="0">
                <a:solidFill>
                  <a:srgbClr val="FFC000"/>
                </a:solidFill>
                <a:latin typeface="Times New Roman" pitchFamily="18" charset="0"/>
                <a:cs typeface="Times New Roman" pitchFamily="18" charset="0"/>
              </a:rPr>
              <a:t>nâng cao hiệu quả đầu tư  </a:t>
            </a:r>
            <a:endParaRPr lang="en-US" sz="2800" b="1" dirty="0" smtClean="0">
              <a:solidFill>
                <a:srgbClr val="FFC000"/>
              </a:solidFill>
              <a:latin typeface="Times New Roman" pitchFamily="18" charset="0"/>
              <a:cs typeface="Times New Roman" pitchFamily="18" charset="0"/>
            </a:endParaRPr>
          </a:p>
        </p:txBody>
      </p:sp>
      <p:sp>
        <p:nvSpPr>
          <p:cNvPr id="2" name="Isosceles Triangle 1"/>
          <p:cNvSpPr/>
          <p:nvPr/>
        </p:nvSpPr>
        <p:spPr>
          <a:xfrm rot="19591219">
            <a:off x="5801331" y="3423479"/>
            <a:ext cx="425769" cy="338162"/>
          </a:xfrm>
          <a:prstGeom prst="triangle">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Isosceles Triangle 4"/>
          <p:cNvSpPr/>
          <p:nvPr/>
        </p:nvSpPr>
        <p:spPr>
          <a:xfrm rot="1893545">
            <a:off x="2870023" y="3439213"/>
            <a:ext cx="425769" cy="338162"/>
          </a:xfrm>
          <a:prstGeom prst="triangle">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AutoShape 6"/>
          <p:cNvSpPr>
            <a:spLocks noChangeArrowheads="1"/>
          </p:cNvSpPr>
          <p:nvPr/>
        </p:nvSpPr>
        <p:spPr bwMode="blackWhite">
          <a:xfrm>
            <a:off x="220692" y="3774824"/>
            <a:ext cx="2516123" cy="838200"/>
          </a:xfrm>
          <a:prstGeom prst="roundRect">
            <a:avLst>
              <a:gd name="adj" fmla="val 9106"/>
            </a:avLst>
          </a:prstGeom>
          <a:gradFill rotWithShape="1">
            <a:gsLst>
              <a:gs pos="0">
                <a:schemeClr val="accent2"/>
              </a:gs>
              <a:gs pos="100000">
                <a:schemeClr val="accent2">
                  <a:gamma/>
                  <a:shade val="46275"/>
                  <a:invGamma/>
                </a:schemeClr>
              </a:gs>
            </a:gsLst>
            <a:lin ang="5400000" scaled="1"/>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p>
        </p:txBody>
      </p:sp>
      <p:sp>
        <p:nvSpPr>
          <p:cNvPr id="19" name="Rectangle 18"/>
          <p:cNvSpPr/>
          <p:nvPr/>
        </p:nvSpPr>
        <p:spPr>
          <a:xfrm>
            <a:off x="228600" y="3869743"/>
            <a:ext cx="2508215" cy="707886"/>
          </a:xfrm>
          <a:prstGeom prst="rect">
            <a:avLst/>
          </a:prstGeom>
        </p:spPr>
        <p:txBody>
          <a:bodyPr wrap="square">
            <a:spAutoFit/>
          </a:bodyPr>
          <a:lstStyle/>
          <a:p>
            <a:r>
              <a:rPr lang="en-US" sz="2000" b="1" dirty="0" err="1">
                <a:latin typeface="Times New Roman" pitchFamily="18" charset="0"/>
                <a:cs typeface="Times New Roman" pitchFamily="18" charset="0"/>
              </a:rPr>
              <a:t>Thành</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lập</a:t>
            </a:r>
            <a:r>
              <a:rPr lang="en-US" sz="2000" b="1" dirty="0">
                <a:latin typeface="Times New Roman" pitchFamily="18" charset="0"/>
                <a:cs typeface="Times New Roman" pitchFamily="18" charset="0"/>
              </a:rPr>
              <a:t> </a:t>
            </a:r>
            <a:r>
              <a:rPr lang="en-US" sz="2000" b="1" dirty="0" smtClean="0">
                <a:latin typeface="Times New Roman" pitchFamily="18" charset="0"/>
                <a:cs typeface="Times New Roman" pitchFamily="18" charset="0"/>
              </a:rPr>
              <a:t>TT </a:t>
            </a:r>
            <a:r>
              <a:rPr lang="en-US" sz="2000" b="1" dirty="0" err="1" smtClean="0">
                <a:latin typeface="Times New Roman" pitchFamily="18" charset="0"/>
                <a:cs typeface="Times New Roman" pitchFamily="18" charset="0"/>
              </a:rPr>
              <a:t>NNgữ</a:t>
            </a:r>
            <a:r>
              <a:rPr lang="en-US" sz="2000" b="1" dirty="0" smtClean="0">
                <a:latin typeface="Times New Roman" pitchFamily="18" charset="0"/>
                <a:cs typeface="Times New Roman" pitchFamily="18" charset="0"/>
              </a:rPr>
              <a:t>- TH-ĐT </a:t>
            </a:r>
            <a:r>
              <a:rPr lang="en-US" sz="2000" b="1" dirty="0" err="1">
                <a:latin typeface="Times New Roman" pitchFamily="18" charset="0"/>
                <a:cs typeface="Times New Roman" pitchFamily="18" charset="0"/>
              </a:rPr>
              <a:t>ngắn</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hạn</a:t>
            </a:r>
            <a:r>
              <a:rPr lang="en-US" sz="2000" b="1" dirty="0">
                <a:latin typeface="Times New Roman" pitchFamily="18" charset="0"/>
                <a:cs typeface="Times New Roman" pitchFamily="18" charset="0"/>
              </a:rPr>
              <a:t> </a:t>
            </a:r>
          </a:p>
        </p:txBody>
      </p:sp>
      <p:grpSp>
        <p:nvGrpSpPr>
          <p:cNvPr id="10" name="Group 9"/>
          <p:cNvGrpSpPr/>
          <p:nvPr/>
        </p:nvGrpSpPr>
        <p:grpSpPr>
          <a:xfrm>
            <a:off x="199356" y="1600200"/>
            <a:ext cx="2613659" cy="4075176"/>
            <a:chOff x="199356" y="1600200"/>
            <a:chExt cx="2613659" cy="4075176"/>
          </a:xfrm>
        </p:grpSpPr>
        <p:sp>
          <p:nvSpPr>
            <p:cNvPr id="6" name="AutoShape 4"/>
            <p:cNvSpPr>
              <a:spLocks noChangeArrowheads="1"/>
            </p:cNvSpPr>
            <p:nvPr/>
          </p:nvSpPr>
          <p:spPr bwMode="blackWhite">
            <a:xfrm>
              <a:off x="220692" y="1600200"/>
              <a:ext cx="2516123" cy="838200"/>
            </a:xfrm>
            <a:prstGeom prst="roundRect">
              <a:avLst>
                <a:gd name="adj" fmla="val 9106"/>
              </a:avLst>
            </a:prstGeom>
            <a:gradFill rotWithShape="1">
              <a:gsLst>
                <a:gs pos="0">
                  <a:schemeClr val="accent1"/>
                </a:gs>
                <a:gs pos="100000">
                  <a:schemeClr val="accent1">
                    <a:gamma/>
                    <a:shade val="46275"/>
                    <a:invGamma/>
                  </a:schemeClr>
                </a:gs>
              </a:gsLst>
              <a:lin ang="5400000" scaled="1"/>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t"/>
            <a:lstStyle/>
            <a:p>
              <a:pPr algn="just" eaLnBrk="0" hangingPunct="0"/>
              <a:endParaRPr lang="en-US" sz="1600" dirty="0">
                <a:latin typeface="Times New Roman" pitchFamily="18" charset="0"/>
                <a:cs typeface="Times New Roman" pitchFamily="18" charset="0"/>
              </a:endParaRPr>
            </a:p>
          </p:txBody>
        </p:sp>
        <p:sp>
          <p:nvSpPr>
            <p:cNvPr id="7" name="AutoShape 5"/>
            <p:cNvSpPr>
              <a:spLocks noChangeArrowheads="1"/>
            </p:cNvSpPr>
            <p:nvPr/>
          </p:nvSpPr>
          <p:spPr bwMode="blackWhite">
            <a:xfrm>
              <a:off x="211548" y="2733518"/>
              <a:ext cx="2516123" cy="798576"/>
            </a:xfrm>
            <a:prstGeom prst="roundRect">
              <a:avLst>
                <a:gd name="adj" fmla="val 9106"/>
              </a:avLst>
            </a:prstGeom>
            <a:gradFill rotWithShape="1">
              <a:gsLst>
                <a:gs pos="0">
                  <a:schemeClr val="folHlink"/>
                </a:gs>
                <a:gs pos="100000">
                  <a:schemeClr val="folHlink">
                    <a:gamma/>
                    <a:shade val="46275"/>
                    <a:invGamma/>
                  </a:schemeClr>
                </a:gs>
              </a:gsLst>
              <a:lin ang="5400000" scaled="1"/>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p>
          </p:txBody>
        </p:sp>
        <p:sp>
          <p:nvSpPr>
            <p:cNvPr id="12" name="AutoShape 5"/>
            <p:cNvSpPr>
              <a:spLocks noChangeArrowheads="1"/>
            </p:cNvSpPr>
            <p:nvPr/>
          </p:nvSpPr>
          <p:spPr bwMode="blackWhite">
            <a:xfrm>
              <a:off x="220692" y="4876800"/>
              <a:ext cx="2516123" cy="798576"/>
            </a:xfrm>
            <a:prstGeom prst="roundRect">
              <a:avLst>
                <a:gd name="adj" fmla="val 9106"/>
              </a:avLst>
            </a:prstGeom>
            <a:gradFill flip="none" rotWithShape="1">
              <a:gsLst>
                <a:gs pos="0">
                  <a:schemeClr val="accent4">
                    <a:lumMod val="75000"/>
                    <a:shade val="30000"/>
                    <a:satMod val="115000"/>
                  </a:schemeClr>
                </a:gs>
                <a:gs pos="50000">
                  <a:schemeClr val="accent4">
                    <a:lumMod val="75000"/>
                    <a:shade val="67500"/>
                    <a:satMod val="115000"/>
                  </a:schemeClr>
                </a:gs>
                <a:gs pos="100000">
                  <a:schemeClr val="accent4">
                    <a:lumMod val="75000"/>
                    <a:shade val="100000"/>
                    <a:satMod val="115000"/>
                  </a:schemeClr>
                </a:gs>
              </a:gsLst>
              <a:lin ang="16200000" scaled="1"/>
              <a:tileRect/>
            </a:gradFill>
            <a:ln w="25400">
              <a:solidFill>
                <a:schemeClr val="tx1"/>
              </a:solidFill>
              <a:round/>
              <a:headEnd/>
              <a:tailEnd/>
            </a:ln>
            <a:effectLst/>
            <a:extLst/>
          </p:spPr>
          <p:txBody>
            <a:bodyPr wrap="none" anchor="ctr"/>
            <a:lstStyle/>
            <a:p>
              <a:pPr algn="ctr" eaLnBrk="0" hangingPunct="0"/>
              <a:endParaRPr lang="en-US" dirty="0"/>
            </a:p>
          </p:txBody>
        </p:sp>
        <p:sp>
          <p:nvSpPr>
            <p:cNvPr id="4" name="Rectangle 3"/>
            <p:cNvSpPr/>
            <p:nvPr/>
          </p:nvSpPr>
          <p:spPr>
            <a:xfrm>
              <a:off x="228600" y="1600200"/>
              <a:ext cx="2584415" cy="707886"/>
            </a:xfrm>
            <a:prstGeom prst="rect">
              <a:avLst/>
            </a:prstGeom>
          </p:spPr>
          <p:txBody>
            <a:bodyPr wrap="square">
              <a:spAutoFit/>
            </a:bodyPr>
            <a:lstStyle/>
            <a:p>
              <a:r>
                <a:rPr lang="vi-VN" sz="2000" b="1" dirty="0" smtClean="0">
                  <a:latin typeface="Times New Roman" pitchFamily="18" charset="0"/>
                  <a:cs typeface="Times New Roman" pitchFamily="18" charset="0"/>
                </a:rPr>
                <a:t>Sử </a:t>
              </a:r>
              <a:r>
                <a:rPr lang="vi-VN" sz="2000" b="1" dirty="0">
                  <a:latin typeface="Times New Roman" pitchFamily="18" charset="0"/>
                  <a:cs typeface="Times New Roman" pitchFamily="18" charset="0"/>
                </a:rPr>
                <a:t>dụng ngân sách </a:t>
              </a:r>
              <a:r>
                <a:rPr lang="vi-VN" sz="2000" b="1" dirty="0" smtClean="0">
                  <a:latin typeface="Times New Roman" pitchFamily="18" charset="0"/>
                  <a:cs typeface="Times New Roman" pitchFamily="18" charset="0"/>
                </a:rPr>
                <a:t>hợp lý</a:t>
              </a:r>
              <a:r>
                <a:rPr lang="en-US" sz="2000" b="1" dirty="0" smtClean="0">
                  <a:latin typeface="Times New Roman" pitchFamily="18" charset="0"/>
                  <a:cs typeface="Times New Roman" pitchFamily="18" charset="0"/>
                </a:rPr>
                <a:t>,</a:t>
              </a:r>
              <a:r>
                <a:rPr lang="vi-VN" sz="2000" b="1" dirty="0" smtClean="0">
                  <a:latin typeface="Times New Roman" pitchFamily="18" charset="0"/>
                  <a:cs typeface="Times New Roman" pitchFamily="18" charset="0"/>
                </a:rPr>
                <a:t> </a:t>
              </a:r>
              <a:r>
                <a:rPr lang="vi-VN" sz="2000" b="1" dirty="0">
                  <a:latin typeface="Times New Roman" pitchFamily="18" charset="0"/>
                  <a:cs typeface="Times New Roman" pitchFamily="18" charset="0"/>
                </a:rPr>
                <a:t>đúng </a:t>
              </a:r>
              <a:r>
                <a:rPr lang="vi-VN" sz="2000" b="1" dirty="0" smtClean="0">
                  <a:latin typeface="Times New Roman" pitchFamily="18" charset="0"/>
                  <a:cs typeface="Times New Roman" pitchFamily="18" charset="0"/>
                </a:rPr>
                <a:t>q</a:t>
              </a:r>
              <a:r>
                <a:rPr lang="en-US" sz="2000" b="1" dirty="0" err="1" smtClean="0">
                  <a:latin typeface="Times New Roman" pitchFamily="18" charset="0"/>
                  <a:cs typeface="Times New Roman" pitchFamily="18" charset="0"/>
                </a:rPr>
                <a:t>ui</a:t>
              </a:r>
              <a:r>
                <a:rPr lang="en-US" sz="2000" b="1" dirty="0" smtClean="0">
                  <a:latin typeface="Times New Roman" pitchFamily="18" charset="0"/>
                  <a:cs typeface="Times New Roman" pitchFamily="18" charset="0"/>
                </a:rPr>
                <a:t> </a:t>
              </a:r>
              <a:r>
                <a:rPr lang="vi-VN" sz="2000" b="1" dirty="0" smtClean="0">
                  <a:latin typeface="Times New Roman" pitchFamily="18" charset="0"/>
                  <a:cs typeface="Times New Roman" pitchFamily="18" charset="0"/>
                </a:rPr>
                <a:t>định</a:t>
              </a:r>
              <a:r>
                <a:rPr lang="vi-VN" sz="2000" dirty="0">
                  <a:latin typeface="Times New Roman" pitchFamily="18" charset="0"/>
                  <a:cs typeface="Times New Roman" pitchFamily="18" charset="0"/>
                </a:rPr>
                <a:t>.</a:t>
              </a:r>
              <a:endParaRPr lang="en-US" sz="2000" dirty="0">
                <a:latin typeface="Times New Roman" pitchFamily="18" charset="0"/>
                <a:cs typeface="Times New Roman" pitchFamily="18" charset="0"/>
              </a:endParaRPr>
            </a:p>
          </p:txBody>
        </p:sp>
        <p:sp>
          <p:nvSpPr>
            <p:cNvPr id="18" name="Rectangle 17"/>
            <p:cNvSpPr/>
            <p:nvPr/>
          </p:nvSpPr>
          <p:spPr>
            <a:xfrm>
              <a:off x="228600" y="2948140"/>
              <a:ext cx="2499071" cy="369332"/>
            </a:xfrm>
            <a:prstGeom prst="rect">
              <a:avLst/>
            </a:prstGeom>
          </p:spPr>
          <p:txBody>
            <a:bodyPr wrap="square">
              <a:spAutoFit/>
            </a:bodyPr>
            <a:lstStyle/>
            <a:p>
              <a:r>
                <a:rPr lang="en-US" b="1" dirty="0" err="1">
                  <a:latin typeface="Times New Roman" pitchFamily="18" charset="0"/>
                  <a:cs typeface="Times New Roman" pitchFamily="18" charset="0"/>
                </a:rPr>
                <a:t>Tăng</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quy</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mô</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đào</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tạo</a:t>
              </a:r>
              <a:endParaRPr lang="en-US" b="1" dirty="0">
                <a:latin typeface="Times New Roman" pitchFamily="18" charset="0"/>
                <a:cs typeface="Times New Roman" pitchFamily="18" charset="0"/>
              </a:endParaRPr>
            </a:p>
          </p:txBody>
        </p:sp>
        <p:sp>
          <p:nvSpPr>
            <p:cNvPr id="20" name="Rectangle 19"/>
            <p:cNvSpPr/>
            <p:nvPr/>
          </p:nvSpPr>
          <p:spPr>
            <a:xfrm>
              <a:off x="199356" y="4904956"/>
              <a:ext cx="2508215" cy="646331"/>
            </a:xfrm>
            <a:prstGeom prst="rect">
              <a:avLst/>
            </a:prstGeom>
          </p:spPr>
          <p:txBody>
            <a:bodyPr wrap="square">
              <a:spAutoFit/>
            </a:bodyPr>
            <a:lstStyle/>
            <a:p>
              <a:r>
                <a:rPr lang="en-US" b="1" dirty="0" err="1">
                  <a:latin typeface="Times New Roman" pitchFamily="18" charset="0"/>
                  <a:cs typeface="Times New Roman" pitchFamily="18" charset="0"/>
                </a:rPr>
                <a:t>Thực</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hiện</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và</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chuyển</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giao</a:t>
              </a:r>
              <a:r>
                <a:rPr lang="en-US" b="1" dirty="0">
                  <a:latin typeface="Times New Roman" pitchFamily="18" charset="0"/>
                  <a:cs typeface="Times New Roman" pitchFamily="18" charset="0"/>
                </a:rPr>
                <a:t> </a:t>
              </a:r>
              <a:r>
                <a:rPr lang="en-US" b="1" dirty="0" smtClean="0">
                  <a:latin typeface="Times New Roman" pitchFamily="18" charset="0"/>
                  <a:cs typeface="Times New Roman" pitchFamily="18" charset="0"/>
                </a:rPr>
                <a:t> </a:t>
              </a:r>
              <a:r>
                <a:rPr lang="en-US" b="1" dirty="0" err="1">
                  <a:latin typeface="Times New Roman" pitchFamily="18" charset="0"/>
                  <a:cs typeface="Times New Roman" pitchFamily="18" charset="0"/>
                </a:rPr>
                <a:t>công</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trình</a:t>
              </a:r>
              <a:r>
                <a:rPr lang="en-US" b="1" dirty="0">
                  <a:latin typeface="Times New Roman" pitchFamily="18" charset="0"/>
                  <a:cs typeface="Times New Roman" pitchFamily="18" charset="0"/>
                </a:rPr>
                <a:t> </a:t>
              </a:r>
              <a:r>
                <a:rPr lang="en-US" b="1" dirty="0" smtClean="0">
                  <a:latin typeface="Times New Roman" pitchFamily="18" charset="0"/>
                  <a:cs typeface="Times New Roman" pitchFamily="18" charset="0"/>
                </a:rPr>
                <a:t>NCKH </a:t>
              </a:r>
              <a:endParaRPr lang="en-US" b="1" dirty="0">
                <a:latin typeface="Times New Roman" pitchFamily="18" charset="0"/>
                <a:cs typeface="Times New Roman" pitchFamily="18" charset="0"/>
              </a:endParaRPr>
            </a:p>
          </p:txBody>
        </p:sp>
      </p:grpSp>
      <p:grpSp>
        <p:nvGrpSpPr>
          <p:cNvPr id="9" name="Group 8"/>
          <p:cNvGrpSpPr/>
          <p:nvPr/>
        </p:nvGrpSpPr>
        <p:grpSpPr>
          <a:xfrm>
            <a:off x="6477000" y="1570706"/>
            <a:ext cx="2525267" cy="4075176"/>
            <a:chOff x="6172200" y="1600200"/>
            <a:chExt cx="2525267" cy="4075176"/>
          </a:xfrm>
        </p:grpSpPr>
        <p:sp>
          <p:nvSpPr>
            <p:cNvPr id="13" name="AutoShape 4"/>
            <p:cNvSpPr>
              <a:spLocks noChangeArrowheads="1"/>
            </p:cNvSpPr>
            <p:nvPr/>
          </p:nvSpPr>
          <p:spPr bwMode="blackWhite">
            <a:xfrm>
              <a:off x="6181344" y="1600200"/>
              <a:ext cx="2516123" cy="838200"/>
            </a:xfrm>
            <a:prstGeom prst="roundRect">
              <a:avLst>
                <a:gd name="adj" fmla="val 9106"/>
              </a:avLst>
            </a:prstGeom>
            <a:gradFill rotWithShape="1">
              <a:gsLst>
                <a:gs pos="0">
                  <a:schemeClr val="accent1"/>
                </a:gs>
                <a:gs pos="100000">
                  <a:schemeClr val="accent1">
                    <a:gamma/>
                    <a:shade val="46275"/>
                    <a:invGamma/>
                  </a:schemeClr>
                </a:gs>
              </a:gsLst>
              <a:lin ang="5400000" scaled="1"/>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t"/>
            <a:lstStyle/>
            <a:p>
              <a:pPr algn="just" eaLnBrk="0" hangingPunct="0"/>
              <a:endParaRPr lang="en-US" sz="1600" dirty="0">
                <a:latin typeface="Times New Roman" pitchFamily="18" charset="0"/>
                <a:cs typeface="Times New Roman" pitchFamily="18" charset="0"/>
              </a:endParaRPr>
            </a:p>
          </p:txBody>
        </p:sp>
        <p:sp>
          <p:nvSpPr>
            <p:cNvPr id="14" name="AutoShape 5"/>
            <p:cNvSpPr>
              <a:spLocks noChangeArrowheads="1"/>
            </p:cNvSpPr>
            <p:nvPr/>
          </p:nvSpPr>
          <p:spPr bwMode="blackWhite">
            <a:xfrm>
              <a:off x="6172200" y="2733518"/>
              <a:ext cx="2516123" cy="798576"/>
            </a:xfrm>
            <a:prstGeom prst="roundRect">
              <a:avLst>
                <a:gd name="adj" fmla="val 9106"/>
              </a:avLst>
            </a:prstGeom>
            <a:gradFill rotWithShape="1">
              <a:gsLst>
                <a:gs pos="0">
                  <a:schemeClr val="folHlink"/>
                </a:gs>
                <a:gs pos="100000">
                  <a:schemeClr val="folHlink">
                    <a:gamma/>
                    <a:shade val="46275"/>
                    <a:invGamma/>
                  </a:schemeClr>
                </a:gs>
              </a:gsLst>
              <a:lin ang="5400000" scaled="1"/>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p>
          </p:txBody>
        </p:sp>
        <p:sp>
          <p:nvSpPr>
            <p:cNvPr id="15" name="AutoShape 6"/>
            <p:cNvSpPr>
              <a:spLocks noChangeArrowheads="1"/>
            </p:cNvSpPr>
            <p:nvPr/>
          </p:nvSpPr>
          <p:spPr bwMode="blackWhite">
            <a:xfrm>
              <a:off x="6181344" y="3774824"/>
              <a:ext cx="2516123" cy="838200"/>
            </a:xfrm>
            <a:prstGeom prst="roundRect">
              <a:avLst>
                <a:gd name="adj" fmla="val 9106"/>
              </a:avLst>
            </a:prstGeom>
            <a:gradFill rotWithShape="1">
              <a:gsLst>
                <a:gs pos="0">
                  <a:schemeClr val="accent2"/>
                </a:gs>
                <a:gs pos="100000">
                  <a:schemeClr val="accent2">
                    <a:gamma/>
                    <a:shade val="46275"/>
                    <a:invGamma/>
                  </a:schemeClr>
                </a:gs>
              </a:gsLst>
              <a:lin ang="5400000" scaled="1"/>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p>
          </p:txBody>
        </p:sp>
        <p:sp>
          <p:nvSpPr>
            <p:cNvPr id="16" name="AutoShape 5"/>
            <p:cNvSpPr>
              <a:spLocks noChangeArrowheads="1"/>
            </p:cNvSpPr>
            <p:nvPr/>
          </p:nvSpPr>
          <p:spPr bwMode="blackWhite">
            <a:xfrm>
              <a:off x="6181344" y="4876800"/>
              <a:ext cx="2516123" cy="798576"/>
            </a:xfrm>
            <a:prstGeom prst="roundRect">
              <a:avLst>
                <a:gd name="adj" fmla="val 9106"/>
              </a:avLst>
            </a:prstGeom>
            <a:gradFill flip="none" rotWithShape="1">
              <a:gsLst>
                <a:gs pos="0">
                  <a:schemeClr val="accent4">
                    <a:lumMod val="75000"/>
                    <a:shade val="30000"/>
                    <a:satMod val="115000"/>
                  </a:schemeClr>
                </a:gs>
                <a:gs pos="50000">
                  <a:schemeClr val="accent4">
                    <a:lumMod val="75000"/>
                    <a:shade val="67500"/>
                    <a:satMod val="115000"/>
                  </a:schemeClr>
                </a:gs>
                <a:gs pos="100000">
                  <a:schemeClr val="accent4">
                    <a:lumMod val="75000"/>
                    <a:shade val="100000"/>
                    <a:satMod val="115000"/>
                  </a:schemeClr>
                </a:gs>
              </a:gsLst>
              <a:lin ang="16200000" scaled="1"/>
              <a:tileRect/>
            </a:gradFill>
            <a:ln w="25400">
              <a:solidFill>
                <a:schemeClr val="tx1"/>
              </a:solidFill>
              <a:round/>
              <a:headEnd/>
              <a:tailEnd/>
            </a:ln>
            <a:effectLst/>
            <a:extLst/>
          </p:spPr>
          <p:txBody>
            <a:bodyPr wrap="none" anchor="ctr"/>
            <a:lstStyle/>
            <a:p>
              <a:pPr algn="ctr" eaLnBrk="0" hangingPunct="0"/>
              <a:endParaRPr lang="en-US" dirty="0"/>
            </a:p>
          </p:txBody>
        </p:sp>
        <p:sp>
          <p:nvSpPr>
            <p:cNvPr id="21" name="Rectangle 20"/>
            <p:cNvSpPr/>
            <p:nvPr/>
          </p:nvSpPr>
          <p:spPr>
            <a:xfrm>
              <a:off x="6172200" y="1607403"/>
              <a:ext cx="2508215" cy="646331"/>
            </a:xfrm>
            <a:prstGeom prst="rect">
              <a:avLst/>
            </a:prstGeom>
          </p:spPr>
          <p:txBody>
            <a:bodyPr wrap="square">
              <a:spAutoFit/>
            </a:bodyPr>
            <a:lstStyle/>
            <a:p>
              <a:pPr algn="just"/>
              <a:r>
                <a:rPr lang="en-US" b="1" dirty="0" err="1">
                  <a:latin typeface="Times New Roman" pitchFamily="18" charset="0"/>
                  <a:cs typeface="Times New Roman" pitchFamily="18" charset="0"/>
                </a:rPr>
                <a:t>Huy</a:t>
              </a:r>
              <a:r>
                <a:rPr lang="en-US" b="1" dirty="0">
                  <a:latin typeface="Times New Roman" pitchFamily="18" charset="0"/>
                  <a:cs typeface="Times New Roman" pitchFamily="18" charset="0"/>
                </a:rPr>
                <a:t> </a:t>
              </a:r>
              <a:r>
                <a:rPr lang="en-US" b="1" dirty="0" err="1" smtClean="0">
                  <a:latin typeface="Times New Roman" pitchFamily="18" charset="0"/>
                  <a:cs typeface="Times New Roman" pitchFamily="18" charset="0"/>
                </a:rPr>
                <a:t>động</a:t>
              </a:r>
              <a:r>
                <a:rPr lang="en-US" b="1" dirty="0" smtClean="0">
                  <a:latin typeface="Times New Roman" pitchFamily="18" charset="0"/>
                  <a:cs typeface="Times New Roman" pitchFamily="18" charset="0"/>
                </a:rPr>
                <a:t> </a:t>
              </a:r>
              <a:r>
                <a:rPr lang="en-US" b="1" dirty="0" err="1">
                  <a:latin typeface="Times New Roman" pitchFamily="18" charset="0"/>
                  <a:cs typeface="Times New Roman" pitchFamily="18" charset="0"/>
                </a:rPr>
                <a:t>các</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nhà</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tài</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trợ</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trong</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và</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ngoài</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nước</a:t>
              </a:r>
              <a:endParaRPr lang="en-US" b="1" dirty="0">
                <a:latin typeface="Times New Roman" pitchFamily="18" charset="0"/>
                <a:cs typeface="Times New Roman" pitchFamily="18" charset="0"/>
              </a:endParaRPr>
            </a:p>
          </p:txBody>
        </p:sp>
        <p:sp>
          <p:nvSpPr>
            <p:cNvPr id="22" name="Rectangle 21"/>
            <p:cNvSpPr/>
            <p:nvPr/>
          </p:nvSpPr>
          <p:spPr>
            <a:xfrm>
              <a:off x="6172200" y="2733518"/>
              <a:ext cx="2508215" cy="646331"/>
            </a:xfrm>
            <a:prstGeom prst="rect">
              <a:avLst/>
            </a:prstGeom>
          </p:spPr>
          <p:txBody>
            <a:bodyPr wrap="square">
              <a:spAutoFit/>
            </a:bodyPr>
            <a:lstStyle/>
            <a:p>
              <a:pPr algn="just"/>
              <a:r>
                <a:rPr lang="en-US" b="1" dirty="0" err="1">
                  <a:latin typeface="Times New Roman" pitchFamily="18" charset="0"/>
                  <a:cs typeface="Times New Roman" pitchFamily="18" charset="0"/>
                </a:rPr>
                <a:t>Đào</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tạo</a:t>
              </a:r>
              <a:r>
                <a:rPr lang="en-US" b="1" dirty="0">
                  <a:latin typeface="Times New Roman" pitchFamily="18" charset="0"/>
                  <a:cs typeface="Times New Roman" pitchFamily="18" charset="0"/>
                </a:rPr>
                <a:t> </a:t>
              </a:r>
              <a:r>
                <a:rPr lang="en-US" b="1" dirty="0" err="1" smtClean="0">
                  <a:latin typeface="Times New Roman" pitchFamily="18" charset="0"/>
                  <a:cs typeface="Times New Roman" pitchFamily="18" charset="0"/>
                </a:rPr>
                <a:t>cho</a:t>
              </a:r>
              <a:r>
                <a:rPr lang="en-US" b="1" dirty="0" smtClean="0">
                  <a:latin typeface="Times New Roman" pitchFamily="18" charset="0"/>
                  <a:cs typeface="Times New Roman" pitchFamily="18" charset="0"/>
                </a:rPr>
                <a:t> </a:t>
              </a:r>
              <a:r>
                <a:rPr lang="en-US" b="1" dirty="0" err="1">
                  <a:latin typeface="Times New Roman" pitchFamily="18" charset="0"/>
                  <a:cs typeface="Times New Roman" pitchFamily="18" charset="0"/>
                </a:rPr>
                <a:t>các</a:t>
              </a:r>
              <a:r>
                <a:rPr lang="en-US" b="1" dirty="0">
                  <a:latin typeface="Times New Roman" pitchFamily="18" charset="0"/>
                  <a:cs typeface="Times New Roman" pitchFamily="18" charset="0"/>
                </a:rPr>
                <a:t> </a:t>
              </a:r>
              <a:r>
                <a:rPr lang="en-US" b="1" dirty="0" smtClean="0">
                  <a:latin typeface="Times New Roman" pitchFamily="18" charset="0"/>
                  <a:cs typeface="Times New Roman" pitchFamily="18" charset="0"/>
                </a:rPr>
                <a:t>DN,  </a:t>
              </a:r>
              <a:r>
                <a:rPr lang="en-US" b="1" dirty="0" err="1" smtClean="0">
                  <a:latin typeface="Times New Roman" pitchFamily="18" charset="0"/>
                  <a:cs typeface="Times New Roman" pitchFamily="18" charset="0"/>
                </a:rPr>
                <a:t>làm</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dịch</a:t>
              </a:r>
              <a:r>
                <a:rPr lang="en-US" b="1" dirty="0" smtClean="0">
                  <a:latin typeface="Times New Roman" pitchFamily="18" charset="0"/>
                  <a:cs typeface="Times New Roman" pitchFamily="18" charset="0"/>
                </a:rPr>
                <a:t> </a:t>
              </a:r>
              <a:r>
                <a:rPr lang="en-US" b="1" dirty="0" err="1">
                  <a:latin typeface="Times New Roman" pitchFamily="18" charset="0"/>
                  <a:cs typeface="Times New Roman" pitchFamily="18" charset="0"/>
                </a:rPr>
                <a:t>vụ</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đào</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tạo</a:t>
              </a:r>
              <a:endParaRPr lang="en-US" b="1" dirty="0">
                <a:latin typeface="Times New Roman" pitchFamily="18" charset="0"/>
                <a:cs typeface="Times New Roman" pitchFamily="18" charset="0"/>
              </a:endParaRPr>
            </a:p>
          </p:txBody>
        </p:sp>
        <p:sp>
          <p:nvSpPr>
            <p:cNvPr id="23" name="Rectangle 22"/>
            <p:cNvSpPr/>
            <p:nvPr/>
          </p:nvSpPr>
          <p:spPr>
            <a:xfrm>
              <a:off x="6181344" y="3886200"/>
              <a:ext cx="2508215" cy="646331"/>
            </a:xfrm>
            <a:prstGeom prst="rect">
              <a:avLst/>
            </a:prstGeom>
          </p:spPr>
          <p:txBody>
            <a:bodyPr wrap="square">
              <a:spAutoFit/>
            </a:bodyPr>
            <a:lstStyle/>
            <a:p>
              <a:pPr algn="just"/>
              <a:r>
                <a:rPr lang="en-US" b="1" dirty="0" err="1">
                  <a:latin typeface="Times New Roman" pitchFamily="18" charset="0"/>
                  <a:cs typeface="Times New Roman" pitchFamily="18" charset="0"/>
                </a:rPr>
                <a:t>Liên</a:t>
              </a:r>
              <a:r>
                <a:rPr lang="en-US" b="1" dirty="0">
                  <a:latin typeface="Times New Roman" pitchFamily="18" charset="0"/>
                  <a:cs typeface="Times New Roman" pitchFamily="18" charset="0"/>
                </a:rPr>
                <a:t> </a:t>
              </a:r>
              <a:r>
                <a:rPr lang="en-US" b="1" dirty="0" err="1" smtClean="0">
                  <a:latin typeface="Times New Roman" pitchFamily="18" charset="0"/>
                  <a:cs typeface="Times New Roman" pitchFamily="18" charset="0"/>
                </a:rPr>
                <a:t>kết</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cơ</a:t>
              </a:r>
              <a:r>
                <a:rPr lang="en-US" b="1" dirty="0" smtClean="0">
                  <a:latin typeface="Times New Roman" pitchFamily="18" charset="0"/>
                  <a:cs typeface="Times New Roman" pitchFamily="18" charset="0"/>
                </a:rPr>
                <a:t> </a:t>
              </a:r>
              <a:r>
                <a:rPr lang="en-US" b="1" dirty="0" err="1">
                  <a:latin typeface="Times New Roman" pitchFamily="18" charset="0"/>
                  <a:cs typeface="Times New Roman" pitchFamily="18" charset="0"/>
                </a:rPr>
                <a:t>sở</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đào</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tạo</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nước</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ngoài</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có</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uy</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tính</a:t>
              </a:r>
              <a:r>
                <a:rPr lang="en-US" b="1" dirty="0">
                  <a:latin typeface="Times New Roman" pitchFamily="18" charset="0"/>
                  <a:cs typeface="Times New Roman" pitchFamily="18" charset="0"/>
                </a:rPr>
                <a:t> </a:t>
              </a:r>
            </a:p>
          </p:txBody>
        </p:sp>
        <p:sp>
          <p:nvSpPr>
            <p:cNvPr id="24" name="Rectangle 23"/>
            <p:cNvSpPr/>
            <p:nvPr/>
          </p:nvSpPr>
          <p:spPr>
            <a:xfrm>
              <a:off x="6189252" y="5071646"/>
              <a:ext cx="2508215" cy="400110"/>
            </a:xfrm>
            <a:prstGeom prst="rect">
              <a:avLst/>
            </a:prstGeom>
          </p:spPr>
          <p:txBody>
            <a:bodyPr wrap="square">
              <a:spAutoFit/>
            </a:bodyPr>
            <a:lstStyle/>
            <a:p>
              <a:pPr algn="just"/>
              <a:r>
                <a:rPr lang="en-US" sz="2000" b="1" dirty="0" err="1">
                  <a:latin typeface="Times New Roman" pitchFamily="18" charset="0"/>
                  <a:cs typeface="Times New Roman" pitchFamily="18" charset="0"/>
                </a:rPr>
                <a:t>Xây</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dựng</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ký</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túc</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xá</a:t>
              </a:r>
              <a:endParaRPr lang="en-US" sz="2000" b="1" dirty="0">
                <a:latin typeface="Times New Roman" pitchFamily="18" charset="0"/>
                <a:cs typeface="Times New Roman" pitchFamily="18" charset="0"/>
              </a:endParaRPr>
            </a:p>
          </p:txBody>
        </p:sp>
      </p:grpSp>
      <p:sp>
        <p:nvSpPr>
          <p:cNvPr id="25" name="Rectangle 2"/>
          <p:cNvSpPr txBox="1">
            <a:spLocks noChangeArrowheads="1"/>
          </p:cNvSpPr>
          <p:nvPr/>
        </p:nvSpPr>
        <p:spPr bwMode="white">
          <a:xfrm>
            <a:off x="381000" y="76200"/>
            <a:ext cx="8458200" cy="7921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2000" dirty="0" smtClean="0">
                <a:latin typeface="Times New Roman" pitchFamily="18" charset="0"/>
                <a:cs typeface="Times New Roman" pitchFamily="18" charset="0"/>
              </a:rPr>
              <a:t>NHIỆM VỤ VÀ GIẢI PHÁP CHIẾN LƯỢC PHÁT TRIỂN TRƯỜNG NĂM 2015 VÀ TẦM NHÌN ĐẾN 2020</a:t>
            </a:r>
            <a:endParaRPr lang="en-US" sz="1200" dirty="0">
              <a:latin typeface="Times New Roman" pitchFamily="18" charset="0"/>
              <a:cs typeface="Times New Roman" pitchFamily="18" charset="0"/>
            </a:endParaRPr>
          </a:p>
        </p:txBody>
      </p:sp>
    </p:spTree>
    <p:extLst>
      <p:ext uri="{BB962C8B-B14F-4D97-AF65-F5344CB8AC3E}">
        <p14:creationId xmlns:p14="http://schemas.microsoft.com/office/powerpoint/2010/main" val="352342947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6700" y="51137"/>
            <a:ext cx="8763000" cy="1015663"/>
          </a:xfrm>
          <a:prstGeom prst="rect">
            <a:avLst/>
          </a:prstGeom>
        </p:spPr>
        <p:txBody>
          <a:bodyPr wrap="square">
            <a:spAutoFit/>
          </a:bodyPr>
          <a:lstStyle/>
          <a:p>
            <a:pPr algn="just">
              <a:spcAft>
                <a:spcPts val="600"/>
              </a:spcAft>
            </a:pPr>
            <a:r>
              <a:rPr lang="en-US" sz="3000" b="1" dirty="0" smtClean="0">
                <a:solidFill>
                  <a:srgbClr val="FFC000"/>
                </a:solidFill>
                <a:latin typeface="Times New Roman" pitchFamily="18" charset="0"/>
                <a:cs typeface="Times New Roman" pitchFamily="18" charset="0"/>
              </a:rPr>
              <a:t>7.  N</a:t>
            </a:r>
            <a:r>
              <a:rPr lang="vi-VN" sz="3000" b="1" dirty="0" smtClean="0">
                <a:solidFill>
                  <a:srgbClr val="FFC000"/>
                </a:solidFill>
                <a:latin typeface="Times New Roman" pitchFamily="18" charset="0"/>
                <a:cs typeface="Times New Roman" pitchFamily="18" charset="0"/>
              </a:rPr>
              <a:t>âng cao hiệu quả </a:t>
            </a:r>
            <a:r>
              <a:rPr lang="en-US" sz="3000" b="1" dirty="0" smtClean="0">
                <a:solidFill>
                  <a:srgbClr val="FFC000"/>
                </a:solidFill>
                <a:latin typeface="Times New Roman" pitchFamily="18" charset="0"/>
                <a:cs typeface="Times New Roman" pitchFamily="18" charset="0"/>
              </a:rPr>
              <a:t>NC</a:t>
            </a:r>
            <a:r>
              <a:rPr lang="vi-VN" sz="3000" b="1" dirty="0" smtClean="0">
                <a:solidFill>
                  <a:srgbClr val="FFC000"/>
                </a:solidFill>
                <a:latin typeface="Times New Roman" pitchFamily="18" charset="0"/>
                <a:cs typeface="Times New Roman" pitchFamily="18" charset="0"/>
              </a:rPr>
              <a:t> và ứng dụng </a:t>
            </a:r>
            <a:r>
              <a:rPr lang="en-US" sz="3000" b="1" dirty="0" smtClean="0">
                <a:solidFill>
                  <a:srgbClr val="FFC000"/>
                </a:solidFill>
                <a:latin typeface="Times New Roman" pitchFamily="18" charset="0"/>
                <a:cs typeface="Times New Roman" pitchFamily="18" charset="0"/>
              </a:rPr>
              <a:t>KH</a:t>
            </a:r>
            <a:r>
              <a:rPr lang="vi-VN" sz="3000" b="1" dirty="0" smtClean="0">
                <a:solidFill>
                  <a:srgbClr val="FFC000"/>
                </a:solidFill>
                <a:latin typeface="Times New Roman" pitchFamily="18" charset="0"/>
                <a:cs typeface="Times New Roman" pitchFamily="18" charset="0"/>
              </a:rPr>
              <a:t>, </a:t>
            </a:r>
            <a:r>
              <a:rPr lang="en-US" sz="3000" b="1" dirty="0" smtClean="0">
                <a:solidFill>
                  <a:srgbClr val="FFC000"/>
                </a:solidFill>
                <a:latin typeface="Times New Roman" pitchFamily="18" charset="0"/>
                <a:cs typeface="Times New Roman" pitchFamily="18" charset="0"/>
              </a:rPr>
              <a:t>CN</a:t>
            </a:r>
            <a:r>
              <a:rPr lang="vi-VN" sz="3000" b="1" dirty="0" smtClean="0">
                <a:solidFill>
                  <a:srgbClr val="FFC000"/>
                </a:solidFill>
                <a:latin typeface="Times New Roman" pitchFamily="18" charset="0"/>
                <a:cs typeface="Times New Roman" pitchFamily="18" charset="0"/>
              </a:rPr>
              <a:t>, đặc biệt là </a:t>
            </a:r>
            <a:r>
              <a:rPr lang="en-US" sz="3000" b="1" dirty="0" smtClean="0">
                <a:solidFill>
                  <a:srgbClr val="FFC000"/>
                </a:solidFill>
                <a:latin typeface="Times New Roman" pitchFamily="18" charset="0"/>
                <a:cs typeface="Times New Roman" pitchFamily="18" charset="0"/>
              </a:rPr>
              <a:t>KH</a:t>
            </a:r>
            <a:r>
              <a:rPr lang="vi-VN" sz="3000" b="1" dirty="0" smtClean="0">
                <a:solidFill>
                  <a:srgbClr val="FFC000"/>
                </a:solidFill>
                <a:latin typeface="Times New Roman" pitchFamily="18" charset="0"/>
                <a:cs typeface="Times New Roman" pitchFamily="18" charset="0"/>
              </a:rPr>
              <a:t> giáo dục và</a:t>
            </a:r>
            <a:r>
              <a:rPr lang="en-US" sz="3000" b="1" dirty="0" smtClean="0">
                <a:solidFill>
                  <a:srgbClr val="FFC000"/>
                </a:solidFill>
                <a:latin typeface="Times New Roman" pitchFamily="18" charset="0"/>
                <a:cs typeface="Times New Roman" pitchFamily="18" charset="0"/>
              </a:rPr>
              <a:t> </a:t>
            </a:r>
            <a:r>
              <a:rPr lang="vi-VN" sz="3000" b="1" dirty="0" smtClean="0">
                <a:solidFill>
                  <a:srgbClr val="FFC000"/>
                </a:solidFill>
                <a:latin typeface="Times New Roman" pitchFamily="18" charset="0"/>
                <a:cs typeface="Times New Roman" pitchFamily="18" charset="0"/>
              </a:rPr>
              <a:t>quản lý </a:t>
            </a:r>
            <a:endParaRPr lang="en-US" sz="3000" b="1" dirty="0" smtClean="0">
              <a:solidFill>
                <a:srgbClr val="FFC000"/>
              </a:solidFill>
              <a:latin typeface="Times New Roman" pitchFamily="18" charset="0"/>
              <a:cs typeface="Times New Roman" pitchFamily="18" charset="0"/>
            </a:endParaRPr>
          </a:p>
        </p:txBody>
      </p:sp>
      <p:sp>
        <p:nvSpPr>
          <p:cNvPr id="2" name="Rectangle 1"/>
          <p:cNvSpPr/>
          <p:nvPr/>
        </p:nvSpPr>
        <p:spPr>
          <a:xfrm>
            <a:off x="228600" y="1177951"/>
            <a:ext cx="8839200" cy="6155531"/>
          </a:xfrm>
          <a:prstGeom prst="rect">
            <a:avLst/>
          </a:prstGeom>
        </p:spPr>
        <p:txBody>
          <a:bodyPr wrap="square">
            <a:spAutoFit/>
          </a:bodyPr>
          <a:lstStyle/>
          <a:p>
            <a:pPr marL="285750" indent="-285750" algn="just">
              <a:spcAft>
                <a:spcPts val="600"/>
              </a:spcAft>
              <a:buFontTx/>
              <a:buChar char="-"/>
            </a:pPr>
            <a:r>
              <a:rPr lang="vi-VN" sz="2800" dirty="0" smtClean="0">
                <a:latin typeface="Times New Roman" pitchFamily="18" charset="0"/>
                <a:cs typeface="Times New Roman" pitchFamily="18" charset="0"/>
              </a:rPr>
              <a:t>Quan </a:t>
            </a:r>
            <a:r>
              <a:rPr lang="vi-VN" sz="2800" dirty="0">
                <a:latin typeface="Times New Roman" pitchFamily="18" charset="0"/>
                <a:cs typeface="Times New Roman" pitchFamily="18" charset="0"/>
              </a:rPr>
              <a:t>tâm </a:t>
            </a:r>
            <a:r>
              <a:rPr lang="en-US" sz="2800" dirty="0" smtClean="0">
                <a:latin typeface="Times New Roman" pitchFamily="18" charset="0"/>
                <a:cs typeface="Times New Roman" pitchFamily="18" charset="0"/>
              </a:rPr>
              <a:t>NCKH </a:t>
            </a:r>
            <a:r>
              <a:rPr lang="vi-VN" sz="2800" dirty="0" smtClean="0">
                <a:latin typeface="Times New Roman" pitchFamily="18" charset="0"/>
                <a:cs typeface="Times New Roman" pitchFamily="18" charset="0"/>
              </a:rPr>
              <a:t>ứng </a:t>
            </a:r>
            <a:r>
              <a:rPr lang="vi-VN" sz="2800" dirty="0">
                <a:latin typeface="Times New Roman" pitchFamily="18" charset="0"/>
                <a:cs typeface="Times New Roman" pitchFamily="18" charset="0"/>
              </a:rPr>
              <a:t>dụng, </a:t>
            </a:r>
            <a:r>
              <a:rPr lang="vi-VN" sz="2800" dirty="0" smtClean="0">
                <a:latin typeface="Times New Roman" pitchFamily="18" charset="0"/>
                <a:cs typeface="Times New Roman" pitchFamily="18" charset="0"/>
              </a:rPr>
              <a:t>nâng </a:t>
            </a:r>
            <a:r>
              <a:rPr lang="vi-VN" sz="2800" dirty="0">
                <a:latin typeface="Times New Roman" pitchFamily="18" charset="0"/>
                <a:cs typeface="Times New Roman" pitchFamily="18" charset="0"/>
              </a:rPr>
              <a:t>cao năng lực, hiệu quả </a:t>
            </a:r>
            <a:r>
              <a:rPr lang="en-US" sz="2800" dirty="0" smtClean="0">
                <a:latin typeface="Times New Roman" pitchFamily="18" charset="0"/>
                <a:cs typeface="Times New Roman" pitchFamily="18" charset="0"/>
              </a:rPr>
              <a:t>NCKH </a:t>
            </a:r>
            <a:r>
              <a:rPr lang="vi-VN" sz="2800" dirty="0" smtClean="0">
                <a:latin typeface="Times New Roman" pitchFamily="18" charset="0"/>
                <a:cs typeface="Times New Roman" pitchFamily="18" charset="0"/>
              </a:rPr>
              <a:t>.</a:t>
            </a:r>
            <a:endParaRPr lang="en-US" sz="2800" dirty="0" smtClean="0">
              <a:latin typeface="Times New Roman" pitchFamily="18" charset="0"/>
              <a:cs typeface="Times New Roman" pitchFamily="18" charset="0"/>
            </a:endParaRPr>
          </a:p>
          <a:p>
            <a:pPr marL="285750" indent="-285750" algn="just">
              <a:spcAft>
                <a:spcPts val="600"/>
              </a:spcAft>
              <a:buFontTx/>
              <a:buChar char="-"/>
            </a:pPr>
            <a:r>
              <a:rPr lang="vi-VN" sz="2800" dirty="0" smtClean="0">
                <a:latin typeface="Times New Roman" pitchFamily="18" charset="0"/>
                <a:cs typeface="Times New Roman" pitchFamily="18" charset="0"/>
              </a:rPr>
              <a:t>Có </a:t>
            </a:r>
            <a:r>
              <a:rPr lang="vi-VN" sz="2800" dirty="0">
                <a:latin typeface="Times New Roman" pitchFamily="18" charset="0"/>
                <a:cs typeface="Times New Roman" pitchFamily="18" charset="0"/>
              </a:rPr>
              <a:t>chính sách </a:t>
            </a:r>
            <a:r>
              <a:rPr lang="en-US" sz="2800" dirty="0" err="1" smtClean="0">
                <a:latin typeface="Times New Roman" pitchFamily="18" charset="0"/>
                <a:cs typeface="Times New Roman" pitchFamily="18" charset="0"/>
              </a:rPr>
              <a:t>khuyến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khích</a:t>
            </a:r>
            <a:r>
              <a:rPr lang="en-US" sz="2800" dirty="0" smtClean="0">
                <a:latin typeface="Times New Roman" pitchFamily="18" charset="0"/>
                <a:cs typeface="Times New Roman" pitchFamily="18" charset="0"/>
              </a:rPr>
              <a:t> HS</a:t>
            </a:r>
            <a:r>
              <a:rPr lang="vi-VN" sz="2800" dirty="0" smtClean="0">
                <a:latin typeface="Times New Roman" pitchFamily="18" charset="0"/>
                <a:cs typeface="Times New Roman" pitchFamily="18" charset="0"/>
              </a:rPr>
              <a:t>, </a:t>
            </a:r>
            <a:r>
              <a:rPr lang="en-US" sz="2800" dirty="0" smtClean="0">
                <a:latin typeface="Times New Roman" pitchFamily="18" charset="0"/>
                <a:cs typeface="Times New Roman" pitchFamily="18" charset="0"/>
              </a:rPr>
              <a:t>SV</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nghiên cứu khoa học </a:t>
            </a:r>
            <a:endParaRPr lang="en-US" sz="2800" dirty="0" smtClean="0">
              <a:latin typeface="Times New Roman" pitchFamily="18" charset="0"/>
              <a:cs typeface="Times New Roman" pitchFamily="18" charset="0"/>
            </a:endParaRPr>
          </a:p>
          <a:p>
            <a:pPr marL="285750" indent="-285750" algn="just">
              <a:spcAft>
                <a:spcPts val="600"/>
              </a:spcAft>
              <a:buFontTx/>
              <a:buChar char="-"/>
            </a:pPr>
            <a:r>
              <a:rPr lang="vi-VN" sz="2800" dirty="0" smtClean="0">
                <a:latin typeface="Times New Roman" pitchFamily="18" charset="0"/>
                <a:cs typeface="Times New Roman" pitchFamily="18" charset="0"/>
              </a:rPr>
              <a:t>Tăng </a:t>
            </a:r>
            <a:r>
              <a:rPr lang="vi-VN" sz="2800" dirty="0">
                <a:latin typeface="Times New Roman" pitchFamily="18" charset="0"/>
                <a:cs typeface="Times New Roman" pitchFamily="18" charset="0"/>
              </a:rPr>
              <a:t>số lượng và chất lượng đề tài </a:t>
            </a:r>
            <a:r>
              <a:rPr lang="en-US" sz="2800" dirty="0" smtClean="0">
                <a:latin typeface="Times New Roman" pitchFamily="18" charset="0"/>
                <a:cs typeface="Times New Roman" pitchFamily="18" charset="0"/>
              </a:rPr>
              <a:t>KHCN </a:t>
            </a:r>
            <a:r>
              <a:rPr lang="vi-VN" sz="2800" dirty="0" smtClean="0">
                <a:latin typeface="Times New Roman" pitchFamily="18" charset="0"/>
                <a:cs typeface="Times New Roman" pitchFamily="18" charset="0"/>
              </a:rPr>
              <a:t>các cấp</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đẩy mạnh các </a:t>
            </a:r>
            <a:r>
              <a:rPr lang="en-US" sz="2800" dirty="0" smtClean="0">
                <a:latin typeface="Times New Roman" pitchFamily="18" charset="0"/>
                <a:cs typeface="Times New Roman" pitchFamily="18" charset="0"/>
              </a:rPr>
              <a:t>NC</a:t>
            </a:r>
            <a:r>
              <a:rPr lang="vi-VN" sz="2800" dirty="0" smtClean="0">
                <a:latin typeface="Times New Roman" pitchFamily="18" charset="0"/>
                <a:cs typeface="Times New Roman" pitchFamily="18" charset="0"/>
              </a:rPr>
              <a:t> ứng dụng, chuyển giao </a:t>
            </a:r>
            <a:r>
              <a:rPr lang="en-US" sz="2800" dirty="0" smtClean="0">
                <a:latin typeface="Times New Roman" pitchFamily="18" charset="0"/>
                <a:cs typeface="Times New Roman" pitchFamily="18" charset="0"/>
              </a:rPr>
              <a:t>CN</a:t>
            </a:r>
            <a:r>
              <a:rPr lang="vi-VN" sz="2800" dirty="0" smtClean="0">
                <a:latin typeface="Times New Roman" pitchFamily="18" charset="0"/>
                <a:cs typeface="Times New Roman" pitchFamily="18" charset="0"/>
              </a:rPr>
              <a:t>.</a:t>
            </a:r>
            <a:endParaRPr lang="en-US" sz="2800" dirty="0" smtClean="0">
              <a:latin typeface="Times New Roman" pitchFamily="18" charset="0"/>
              <a:cs typeface="Times New Roman" pitchFamily="18" charset="0"/>
            </a:endParaRPr>
          </a:p>
          <a:p>
            <a:pPr marL="285750" indent="-285750" algn="just">
              <a:spcAft>
                <a:spcPts val="600"/>
              </a:spcAft>
              <a:buFontTx/>
              <a:buChar char="-"/>
            </a:pPr>
            <a:r>
              <a:rPr lang="vi-VN" sz="2800" dirty="0" smtClean="0">
                <a:latin typeface="Times New Roman" pitchFamily="18" charset="0"/>
                <a:cs typeface="Times New Roman" pitchFamily="18" charset="0"/>
              </a:rPr>
              <a:t>Nghiên </a:t>
            </a:r>
            <a:r>
              <a:rPr lang="vi-VN" sz="2800" dirty="0">
                <a:latin typeface="Times New Roman" pitchFamily="18" charset="0"/>
                <a:cs typeface="Times New Roman" pitchFamily="18" charset="0"/>
              </a:rPr>
              <a:t>cứu mô hình quản lý tổng thể TQM để nâng cao chất lượng hoạt động </a:t>
            </a:r>
            <a:r>
              <a:rPr lang="en-US" sz="2800" dirty="0">
                <a:latin typeface="Times New Roman" pitchFamily="18" charset="0"/>
                <a:cs typeface="Times New Roman" pitchFamily="18" charset="0"/>
              </a:rPr>
              <a:t>KHCN</a:t>
            </a:r>
            <a:r>
              <a:rPr lang="vi-VN" sz="2800" dirty="0">
                <a:latin typeface="Times New Roman" pitchFamily="18" charset="0"/>
                <a:cs typeface="Times New Roman" pitchFamily="18" charset="0"/>
              </a:rPr>
              <a:t>; cải tiến phương pháp đánh giá kết quả các đề tài </a:t>
            </a:r>
            <a:r>
              <a:rPr lang="en-US" sz="2800" dirty="0">
                <a:latin typeface="Times New Roman" pitchFamily="18" charset="0"/>
                <a:cs typeface="Times New Roman" pitchFamily="18" charset="0"/>
              </a:rPr>
              <a:t>NCKH </a:t>
            </a:r>
            <a:r>
              <a:rPr lang="vi-VN" sz="2800" dirty="0">
                <a:latin typeface="Times New Roman" pitchFamily="18" charset="0"/>
                <a:cs typeface="Times New Roman" pitchFamily="18" charset="0"/>
              </a:rPr>
              <a:t>theo các chủ đề của đề tài.</a:t>
            </a:r>
            <a:endParaRPr lang="en-US" sz="2800" dirty="0">
              <a:latin typeface="Times New Roman" pitchFamily="18" charset="0"/>
              <a:cs typeface="Times New Roman" pitchFamily="18" charset="0"/>
            </a:endParaRPr>
          </a:p>
          <a:p>
            <a:pPr marL="285750" indent="-285750" algn="just">
              <a:spcAft>
                <a:spcPts val="600"/>
              </a:spcAft>
              <a:buFontTx/>
              <a:buChar char="-"/>
            </a:pPr>
            <a:r>
              <a:rPr lang="vi-VN" sz="2800" dirty="0">
                <a:latin typeface="Times New Roman" pitchFamily="18" charset="0"/>
                <a:cs typeface="Times New Roman" pitchFamily="18" charset="0"/>
              </a:rPr>
              <a:t>Hoàn thiện và tăng cường cơ chế quản lý, đề xuất các biện pháp khuyến khích</a:t>
            </a:r>
            <a:r>
              <a:rPr lang="en-US" sz="2800" dirty="0">
                <a:latin typeface="Times New Roman" pitchFamily="18" charset="0"/>
                <a:cs typeface="Times New Roman" pitchFamily="18" charset="0"/>
              </a:rPr>
              <a:t>,</a:t>
            </a:r>
            <a:r>
              <a:rPr lang="vi-VN" sz="2800" dirty="0">
                <a:latin typeface="Times New Roman" pitchFamily="18" charset="0"/>
                <a:cs typeface="Times New Roman" pitchFamily="18" charset="0"/>
              </a:rPr>
              <a:t> huy động và tạo điều kiện về thời gian, kinh phí để </a:t>
            </a:r>
            <a:r>
              <a:rPr lang="en-US" sz="2800" dirty="0">
                <a:latin typeface="Times New Roman" pitchFamily="18" charset="0"/>
                <a:cs typeface="Times New Roman" pitchFamily="18" charset="0"/>
              </a:rPr>
              <a:t>GV</a:t>
            </a:r>
            <a:r>
              <a:rPr lang="vi-VN" sz="2800" dirty="0">
                <a:latin typeface="Times New Roman" pitchFamily="18" charset="0"/>
                <a:cs typeface="Times New Roman" pitchFamily="18" charset="0"/>
              </a:rPr>
              <a:t> tham gia đề tài cấp Bộ,  Thành phố.</a:t>
            </a:r>
            <a:endParaRPr lang="en-US" sz="2800" dirty="0">
              <a:latin typeface="Times New Roman" pitchFamily="18" charset="0"/>
              <a:cs typeface="Times New Roman" pitchFamily="18" charset="0"/>
            </a:endParaRPr>
          </a:p>
          <a:p>
            <a:pPr marL="285750" indent="-285750" algn="just">
              <a:spcAft>
                <a:spcPts val="600"/>
              </a:spcAft>
              <a:buFontTx/>
              <a:buChar char="-"/>
            </a:pPr>
            <a:endParaRPr lang="en-US" sz="2800" dirty="0" smtClean="0">
              <a:latin typeface="Times New Roman" pitchFamily="18" charset="0"/>
              <a:cs typeface="Times New Roman" pitchFamily="18" charset="0"/>
            </a:endParaRPr>
          </a:p>
          <a:p>
            <a:pPr marL="285750" indent="-285750" algn="just">
              <a:spcAft>
                <a:spcPts val="600"/>
              </a:spcAft>
              <a:buFontTx/>
              <a:buChar char="-"/>
            </a:pPr>
            <a:endParaRPr lang="en-US" sz="2800"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67233588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2"/>
          <p:cNvSpPr>
            <a:spLocks noChangeAspect="1" noChangeArrowheads="1" noTextEdit="1"/>
          </p:cNvSpPr>
          <p:nvPr/>
        </p:nvSpPr>
        <p:spPr bwMode="gray">
          <a:xfrm>
            <a:off x="3222625" y="2681479"/>
            <a:ext cx="909638"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atin typeface="Times New Roman" pitchFamily="18" charset="0"/>
              <a:cs typeface="Times New Roman" pitchFamily="18" charset="0"/>
            </a:endParaRPr>
          </a:p>
        </p:txBody>
      </p:sp>
      <p:sp>
        <p:nvSpPr>
          <p:cNvPr id="5" name="AutoShape 24"/>
          <p:cNvSpPr>
            <a:spLocks noChangeAspect="1" noChangeArrowheads="1" noTextEdit="1"/>
          </p:cNvSpPr>
          <p:nvPr/>
        </p:nvSpPr>
        <p:spPr bwMode="gray">
          <a:xfrm flipH="1">
            <a:off x="4868863" y="2681479"/>
            <a:ext cx="909637"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atin typeface="Times New Roman" pitchFamily="18" charset="0"/>
              <a:cs typeface="Times New Roman" pitchFamily="18" charset="0"/>
            </a:endParaRPr>
          </a:p>
        </p:txBody>
      </p:sp>
      <p:grpSp>
        <p:nvGrpSpPr>
          <p:cNvPr id="2" name="Group 1"/>
          <p:cNvGrpSpPr/>
          <p:nvPr/>
        </p:nvGrpSpPr>
        <p:grpSpPr>
          <a:xfrm>
            <a:off x="0" y="152400"/>
            <a:ext cx="8991599" cy="6553200"/>
            <a:chOff x="967105" y="1447800"/>
            <a:chExt cx="6729095" cy="5029200"/>
          </a:xfrm>
        </p:grpSpPr>
        <p:grpSp>
          <p:nvGrpSpPr>
            <p:cNvPr id="6" name="Group 26"/>
            <p:cNvGrpSpPr>
              <a:grpSpLocks/>
            </p:cNvGrpSpPr>
            <p:nvPr/>
          </p:nvGrpSpPr>
          <p:grpSpPr bwMode="auto">
            <a:xfrm>
              <a:off x="2536554" y="1447800"/>
              <a:ext cx="3461291" cy="1407215"/>
              <a:chOff x="2086" y="1314"/>
              <a:chExt cx="1691" cy="845"/>
            </a:xfrm>
          </p:grpSpPr>
          <p:sp>
            <p:nvSpPr>
              <p:cNvPr id="8" name="Oval 30"/>
              <p:cNvSpPr>
                <a:spLocks noChangeArrowheads="1"/>
              </p:cNvSpPr>
              <p:nvPr/>
            </p:nvSpPr>
            <p:spPr bwMode="gray">
              <a:xfrm>
                <a:off x="2086" y="1314"/>
                <a:ext cx="1691" cy="845"/>
              </a:xfrm>
              <a:prstGeom prst="ellipse">
                <a:avLst/>
              </a:prstGeom>
              <a:gradFill rotWithShape="1">
                <a:gsLst>
                  <a:gs pos="0">
                    <a:schemeClr val="accent1">
                      <a:gamma/>
                      <a:shade val="46275"/>
                      <a:invGamma/>
                    </a:schemeClr>
                  </a:gs>
                  <a:gs pos="100000">
                    <a:schemeClr val="accent1"/>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9" name="Oval 31"/>
              <p:cNvSpPr>
                <a:spLocks noChangeArrowheads="1"/>
              </p:cNvSpPr>
              <p:nvPr/>
            </p:nvSpPr>
            <p:spPr bwMode="gray">
              <a:xfrm>
                <a:off x="2108" y="1319"/>
                <a:ext cx="1650" cy="824"/>
              </a:xfrm>
              <a:prstGeom prst="ellipse">
                <a:avLst/>
              </a:prstGeom>
              <a:gradFill rotWithShape="1">
                <a:gsLst>
                  <a:gs pos="0">
                    <a:schemeClr val="accent1">
                      <a:alpha val="0"/>
                    </a:schemeClr>
                  </a:gs>
                  <a:gs pos="100000">
                    <a:schemeClr val="accent1">
                      <a:gamma/>
                      <a:tint val="34902"/>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10" name="Oval 32"/>
              <p:cNvSpPr>
                <a:spLocks noChangeArrowheads="1"/>
              </p:cNvSpPr>
              <p:nvPr/>
            </p:nvSpPr>
            <p:spPr bwMode="gray">
              <a:xfrm>
                <a:off x="2125" y="1327"/>
                <a:ext cx="1570" cy="770"/>
              </a:xfrm>
              <a:prstGeom prst="ellipse">
                <a:avLst/>
              </a:prstGeom>
              <a:gradFill rotWithShape="1">
                <a:gsLst>
                  <a:gs pos="0">
                    <a:schemeClr val="accent1">
                      <a:gamma/>
                      <a:shade val="79216"/>
                      <a:invGamma/>
                    </a:schemeClr>
                  </a:gs>
                  <a:gs pos="100000">
                    <a:schemeClr val="accent1">
                      <a:alpha val="48000"/>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11" name="Oval 33"/>
              <p:cNvSpPr>
                <a:spLocks noChangeArrowheads="1"/>
              </p:cNvSpPr>
              <p:nvPr/>
            </p:nvSpPr>
            <p:spPr bwMode="gray">
              <a:xfrm>
                <a:off x="2208" y="1344"/>
                <a:ext cx="1382" cy="624"/>
              </a:xfrm>
              <a:prstGeom prst="ellipse">
                <a:avLst/>
              </a:prstGeom>
              <a:gradFill rotWithShape="1">
                <a:gsLst>
                  <a:gs pos="0">
                    <a:schemeClr val="accent1">
                      <a:gamma/>
                      <a:tint val="0"/>
                      <a:invGamma/>
                    </a:schemeClr>
                  </a:gs>
                  <a:gs pos="100000">
                    <a:schemeClr val="accent1">
                      <a:alpha val="38000"/>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grpSp>
        <p:sp>
          <p:nvSpPr>
            <p:cNvPr id="16" name="AutoShape 18"/>
            <p:cNvSpPr>
              <a:spLocks noChangeArrowheads="1"/>
            </p:cNvSpPr>
            <p:nvPr/>
          </p:nvSpPr>
          <p:spPr bwMode="auto">
            <a:xfrm>
              <a:off x="5410200" y="3124200"/>
              <a:ext cx="2286000" cy="3352800"/>
            </a:xfrm>
            <a:prstGeom prst="roundRect">
              <a:avLst>
                <a:gd name="adj" fmla="val 16667"/>
              </a:avLst>
            </a:prstGeom>
            <a:gradFill rotWithShape="1">
              <a:gsLst>
                <a:gs pos="0">
                  <a:srgbClr val="99CCFF"/>
                </a:gs>
                <a:gs pos="100000">
                  <a:srgbClr val="99CCFF">
                    <a:gamma/>
                    <a:tint val="27451"/>
                    <a:invGamma/>
                  </a:srgbClr>
                </a:gs>
              </a:gsLst>
              <a:lin ang="5400000" scaled="1"/>
            </a:gradFill>
            <a:ln w="38100">
              <a:solidFill>
                <a:srgbClr val="3366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Verdana" pitchFamily="34" charset="0"/>
              </a:endParaRPr>
            </a:p>
          </p:txBody>
        </p:sp>
        <p:sp>
          <p:nvSpPr>
            <p:cNvPr id="17" name="AutoShape 20"/>
            <p:cNvSpPr>
              <a:spLocks noChangeArrowheads="1"/>
            </p:cNvSpPr>
            <p:nvPr/>
          </p:nvSpPr>
          <p:spPr bwMode="auto">
            <a:xfrm>
              <a:off x="967105" y="3124200"/>
              <a:ext cx="2286000" cy="3352800"/>
            </a:xfrm>
            <a:prstGeom prst="roundRect">
              <a:avLst>
                <a:gd name="adj" fmla="val 16667"/>
              </a:avLst>
            </a:prstGeom>
            <a:gradFill rotWithShape="1">
              <a:gsLst>
                <a:gs pos="0">
                  <a:srgbClr val="99CCFF"/>
                </a:gs>
                <a:gs pos="100000">
                  <a:srgbClr val="99CCFF">
                    <a:gamma/>
                    <a:tint val="27451"/>
                    <a:invGamma/>
                  </a:srgbClr>
                </a:gs>
              </a:gsLst>
              <a:lin ang="5400000" scaled="1"/>
            </a:gradFill>
            <a:ln w="38100">
              <a:solidFill>
                <a:srgbClr val="3366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latin typeface="Verdana" pitchFamily="34" charset="0"/>
              </a:endParaRPr>
            </a:p>
          </p:txBody>
        </p:sp>
        <p:sp>
          <p:nvSpPr>
            <p:cNvPr id="18" name="Freeform 23"/>
            <p:cNvSpPr>
              <a:spLocks/>
            </p:cNvSpPr>
            <p:nvPr/>
          </p:nvSpPr>
          <p:spPr bwMode="gray">
            <a:xfrm>
              <a:off x="3291038" y="2861810"/>
              <a:ext cx="909638" cy="1116012"/>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bg1"/>
                </a:gs>
                <a:gs pos="100000">
                  <a:schemeClr val="bg1">
                    <a:gamma/>
                    <a:tint val="31765"/>
                    <a:invGamma/>
                  </a:schemeClr>
                </a:gs>
              </a:gsLst>
              <a:lin ang="0" scaled="1"/>
            </a:gradFill>
            <a:ln>
              <a:noFill/>
            </a:ln>
            <a:extLst>
              <a:ext uri="{91240B29-F687-4F45-9708-019B960494DF}">
                <a14:hiddenLine xmlns:a14="http://schemas.microsoft.com/office/drawing/2010/main" w="0">
                  <a:solidFill>
                    <a:srgbClr val="00A06C"/>
                  </a:solidFill>
                  <a:prstDash val="solid"/>
                  <a:round/>
                  <a:headEnd/>
                  <a:tailEnd/>
                </a14:hiddenLine>
              </a:ext>
            </a:extLst>
          </p:spPr>
          <p:txBody>
            <a:bodyPr/>
            <a:lstStyle/>
            <a:p>
              <a:endParaRPr lang="en-US"/>
            </a:p>
          </p:txBody>
        </p:sp>
        <p:sp>
          <p:nvSpPr>
            <p:cNvPr id="19" name="Freeform 25"/>
            <p:cNvSpPr>
              <a:spLocks/>
            </p:cNvSpPr>
            <p:nvPr/>
          </p:nvSpPr>
          <p:spPr bwMode="gray">
            <a:xfrm flipH="1">
              <a:off x="4436809" y="2868605"/>
              <a:ext cx="903287" cy="1241425"/>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1"/>
                </a:gs>
                <a:gs pos="100000">
                  <a:schemeClr val="accent1">
                    <a:gamma/>
                    <a:tint val="31765"/>
                    <a:invGamma/>
                  </a:schemeClr>
                </a:gs>
              </a:gsLst>
              <a:lin ang="0" scaled="1"/>
            </a:gradFill>
            <a:ln>
              <a:noFill/>
            </a:ln>
            <a:extLst>
              <a:ext uri="{91240B29-F687-4F45-9708-019B960494DF}">
                <a14:hiddenLine xmlns:a14="http://schemas.microsoft.com/office/drawing/2010/main" w="0">
                  <a:solidFill>
                    <a:srgbClr val="00A06C"/>
                  </a:solidFill>
                  <a:prstDash val="solid"/>
                  <a:round/>
                  <a:headEnd/>
                  <a:tailEnd/>
                </a14:hiddenLine>
              </a:ext>
            </a:extLst>
          </p:spPr>
          <p:txBody>
            <a:bodyPr/>
            <a:lstStyle/>
            <a:p>
              <a:endParaRPr lang="en-US"/>
            </a:p>
          </p:txBody>
        </p:sp>
        <p:sp>
          <p:nvSpPr>
            <p:cNvPr id="20" name="Text Box 34"/>
            <p:cNvSpPr txBox="1">
              <a:spLocks noChangeArrowheads="1"/>
            </p:cNvSpPr>
            <p:nvPr/>
          </p:nvSpPr>
          <p:spPr bwMode="gray">
            <a:xfrm>
              <a:off x="1052360" y="3330476"/>
              <a:ext cx="2071840" cy="26690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en-US" sz="2200" dirty="0" smtClean="0">
                  <a:solidFill>
                    <a:srgbClr val="000000"/>
                  </a:solidFill>
                  <a:latin typeface="Times New Roman" pitchFamily="18" charset="0"/>
                  <a:cs typeface="Times New Roman" pitchFamily="18" charset="0"/>
                </a:rPr>
                <a:t>- </a:t>
              </a:r>
              <a:r>
                <a:rPr lang="vi-VN" sz="2200" dirty="0" smtClean="0">
                  <a:solidFill>
                    <a:srgbClr val="000000"/>
                  </a:solidFill>
                  <a:latin typeface="Times New Roman" pitchFamily="18" charset="0"/>
                  <a:cs typeface="Times New Roman" pitchFamily="18" charset="0"/>
                </a:rPr>
                <a:t>Khuyến </a:t>
              </a:r>
              <a:r>
                <a:rPr lang="vi-VN" sz="2200" dirty="0">
                  <a:solidFill>
                    <a:srgbClr val="000000"/>
                  </a:solidFill>
                  <a:latin typeface="Times New Roman" pitchFamily="18" charset="0"/>
                  <a:cs typeface="Times New Roman" pitchFamily="18" charset="0"/>
                </a:rPr>
                <a:t>khích việc học tập và </a:t>
              </a:r>
              <a:r>
                <a:rPr lang="en-US" sz="2200" dirty="0" smtClean="0">
                  <a:solidFill>
                    <a:srgbClr val="000000"/>
                  </a:solidFill>
                  <a:latin typeface="Times New Roman" pitchFamily="18" charset="0"/>
                  <a:cs typeface="Times New Roman" pitchFamily="18" charset="0"/>
                </a:rPr>
                <a:t>NC</a:t>
              </a:r>
              <a:r>
                <a:rPr lang="vi-VN" sz="2200" dirty="0" smtClean="0">
                  <a:solidFill>
                    <a:srgbClr val="000000"/>
                  </a:solidFill>
                  <a:latin typeface="Times New Roman" pitchFamily="18" charset="0"/>
                  <a:cs typeface="Times New Roman" pitchFamily="18" charset="0"/>
                </a:rPr>
                <a:t> </a:t>
              </a:r>
              <a:r>
                <a:rPr lang="vi-VN" sz="2200" dirty="0">
                  <a:solidFill>
                    <a:srgbClr val="000000"/>
                  </a:solidFill>
                  <a:latin typeface="Times New Roman" pitchFamily="18" charset="0"/>
                  <a:cs typeface="Times New Roman" pitchFamily="18" charset="0"/>
                </a:rPr>
                <a:t>ở nước ngoài </a:t>
              </a:r>
              <a:r>
                <a:rPr lang="vi-VN" sz="2200" dirty="0" smtClean="0">
                  <a:solidFill>
                    <a:srgbClr val="000000"/>
                  </a:solidFill>
                  <a:latin typeface="Times New Roman" pitchFamily="18" charset="0"/>
                  <a:cs typeface="Times New Roman" pitchFamily="18" charset="0"/>
                </a:rPr>
                <a:t>bằng </a:t>
              </a:r>
              <a:r>
                <a:rPr lang="vi-VN" sz="2200" dirty="0">
                  <a:solidFill>
                    <a:srgbClr val="000000"/>
                  </a:solidFill>
                  <a:latin typeface="Times New Roman" pitchFamily="18" charset="0"/>
                  <a:cs typeface="Times New Roman" pitchFamily="18" charset="0"/>
                </a:rPr>
                <a:t>kinh phí ngoài ngân sách </a:t>
              </a:r>
              <a:r>
                <a:rPr lang="en-US" sz="2200" dirty="0" smtClean="0">
                  <a:solidFill>
                    <a:srgbClr val="000000"/>
                  </a:solidFill>
                  <a:latin typeface="Times New Roman" pitchFamily="18" charset="0"/>
                  <a:cs typeface="Times New Roman" pitchFamily="18" charset="0"/>
                </a:rPr>
                <a:t>NN</a:t>
              </a:r>
              <a:r>
                <a:rPr lang="vi-VN" sz="2200" dirty="0" smtClean="0">
                  <a:solidFill>
                    <a:srgbClr val="000000"/>
                  </a:solidFill>
                  <a:latin typeface="Times New Roman" pitchFamily="18" charset="0"/>
                  <a:cs typeface="Times New Roman" pitchFamily="18" charset="0"/>
                </a:rPr>
                <a:t>.</a:t>
              </a:r>
              <a:endParaRPr lang="en-US" sz="2200" dirty="0" smtClean="0">
                <a:solidFill>
                  <a:srgbClr val="000000"/>
                </a:solidFill>
                <a:latin typeface="Times New Roman" pitchFamily="18" charset="0"/>
                <a:cs typeface="Times New Roman" pitchFamily="18" charset="0"/>
              </a:endParaRPr>
            </a:p>
            <a:p>
              <a:pPr algn="just" eaLnBrk="0" hangingPunct="0"/>
              <a:r>
                <a:rPr lang="en-US" sz="2200" dirty="0" smtClean="0">
                  <a:solidFill>
                    <a:srgbClr val="000000"/>
                  </a:solidFill>
                  <a:latin typeface="Times New Roman" pitchFamily="18" charset="0"/>
                  <a:cs typeface="Times New Roman" pitchFamily="18" charset="0"/>
                </a:rPr>
                <a:t>- X</a:t>
              </a:r>
              <a:r>
                <a:rPr lang="vi-VN" sz="2200" dirty="0" smtClean="0">
                  <a:solidFill>
                    <a:srgbClr val="000000"/>
                  </a:solidFill>
                  <a:latin typeface="Times New Roman" pitchFamily="18" charset="0"/>
                  <a:cs typeface="Times New Roman" pitchFamily="18" charset="0"/>
                </a:rPr>
                <a:t>ây </a:t>
              </a:r>
              <a:r>
                <a:rPr lang="vi-VN" sz="2200" dirty="0">
                  <a:solidFill>
                    <a:srgbClr val="000000"/>
                  </a:solidFill>
                  <a:latin typeface="Times New Roman" pitchFamily="18" charset="0"/>
                  <a:cs typeface="Times New Roman" pitchFamily="18" charset="0"/>
                </a:rPr>
                <a:t>dựng đề án liên kết </a:t>
              </a:r>
              <a:r>
                <a:rPr lang="en-US" sz="2200" dirty="0" smtClean="0">
                  <a:solidFill>
                    <a:srgbClr val="000000"/>
                  </a:solidFill>
                  <a:latin typeface="Times New Roman" pitchFamily="18" charset="0"/>
                  <a:cs typeface="Times New Roman" pitchFamily="18" charset="0"/>
                </a:rPr>
                <a:t>ĐT </a:t>
              </a:r>
              <a:r>
                <a:rPr lang="vi-VN" sz="2200" dirty="0" smtClean="0">
                  <a:solidFill>
                    <a:srgbClr val="000000"/>
                  </a:solidFill>
                  <a:latin typeface="Times New Roman" pitchFamily="18" charset="0"/>
                  <a:cs typeface="Times New Roman" pitchFamily="18" charset="0"/>
                </a:rPr>
                <a:t>với cơ </a:t>
              </a:r>
              <a:r>
                <a:rPr lang="vi-VN" sz="2200" dirty="0">
                  <a:solidFill>
                    <a:srgbClr val="000000"/>
                  </a:solidFill>
                  <a:latin typeface="Times New Roman" pitchFamily="18" charset="0"/>
                  <a:cs typeface="Times New Roman" pitchFamily="18" charset="0"/>
                </a:rPr>
                <a:t>sở đào tạo nước </a:t>
              </a:r>
              <a:r>
                <a:rPr lang="vi-VN" sz="2200" dirty="0" smtClean="0">
                  <a:solidFill>
                    <a:srgbClr val="000000"/>
                  </a:solidFill>
                  <a:latin typeface="Times New Roman" pitchFamily="18" charset="0"/>
                  <a:cs typeface="Times New Roman" pitchFamily="18" charset="0"/>
                </a:rPr>
                <a:t>ngoài.</a:t>
              </a:r>
              <a:endParaRPr lang="en-US" sz="2200" dirty="0" smtClean="0">
                <a:solidFill>
                  <a:srgbClr val="000000"/>
                </a:solidFill>
                <a:latin typeface="Times New Roman" pitchFamily="18" charset="0"/>
                <a:cs typeface="Times New Roman" pitchFamily="18" charset="0"/>
              </a:endParaRPr>
            </a:p>
            <a:p>
              <a:pPr algn="just" eaLnBrk="0" hangingPunct="0"/>
              <a:r>
                <a:rPr lang="en-US" sz="2200" dirty="0" smtClean="0">
                  <a:solidFill>
                    <a:srgbClr val="000000"/>
                  </a:solidFill>
                  <a:latin typeface="Times New Roman" pitchFamily="18" charset="0"/>
                  <a:cs typeface="Times New Roman" pitchFamily="18" charset="0"/>
                </a:rPr>
                <a:t>- </a:t>
              </a:r>
              <a:r>
                <a:rPr lang="vi-VN" sz="2200" dirty="0" smtClean="0">
                  <a:solidFill>
                    <a:srgbClr val="000000"/>
                  </a:solidFill>
                  <a:latin typeface="Times New Roman" pitchFamily="18" charset="0"/>
                  <a:cs typeface="Times New Roman" pitchFamily="18" charset="0"/>
                </a:rPr>
                <a:t>Tăng cường </a:t>
              </a:r>
              <a:r>
                <a:rPr lang="vi-VN" sz="2200" dirty="0">
                  <a:solidFill>
                    <a:srgbClr val="000000"/>
                  </a:solidFill>
                  <a:latin typeface="Times New Roman" pitchFamily="18" charset="0"/>
                  <a:cs typeface="Times New Roman" pitchFamily="18" charset="0"/>
                </a:rPr>
                <a:t>giao lưu văn </a:t>
              </a:r>
              <a:r>
                <a:rPr lang="vi-VN" sz="2200" dirty="0" smtClean="0">
                  <a:solidFill>
                    <a:srgbClr val="000000"/>
                  </a:solidFill>
                  <a:latin typeface="Times New Roman" pitchFamily="18" charset="0"/>
                  <a:cs typeface="Times New Roman" pitchFamily="18" charset="0"/>
                </a:rPr>
                <a:t>hoá</a:t>
              </a:r>
              <a:r>
                <a:rPr lang="en-US" sz="2200" dirty="0" smtClean="0">
                  <a:solidFill>
                    <a:srgbClr val="000000"/>
                  </a:solidFill>
                  <a:latin typeface="Times New Roman" pitchFamily="18" charset="0"/>
                  <a:cs typeface="Times New Roman" pitchFamily="18" charset="0"/>
                </a:rPr>
                <a:t> </a:t>
              </a:r>
              <a:r>
                <a:rPr lang="en-US" sz="2200" dirty="0" err="1" smtClean="0">
                  <a:solidFill>
                    <a:srgbClr val="000000"/>
                  </a:solidFill>
                  <a:latin typeface="Times New Roman" pitchFamily="18" charset="0"/>
                  <a:cs typeface="Times New Roman" pitchFamily="18" charset="0"/>
                </a:rPr>
                <a:t>và</a:t>
              </a:r>
              <a:r>
                <a:rPr lang="vi-VN" sz="2200" dirty="0" smtClean="0">
                  <a:solidFill>
                    <a:srgbClr val="000000"/>
                  </a:solidFill>
                  <a:latin typeface="Times New Roman" pitchFamily="18" charset="0"/>
                  <a:cs typeface="Times New Roman" pitchFamily="18" charset="0"/>
                </a:rPr>
                <a:t> </a:t>
              </a:r>
              <a:r>
                <a:rPr lang="vi-VN" sz="2200" dirty="0">
                  <a:solidFill>
                    <a:srgbClr val="000000"/>
                  </a:solidFill>
                  <a:latin typeface="Times New Roman" pitchFamily="18" charset="0"/>
                  <a:cs typeface="Times New Roman" pitchFamily="18" charset="0"/>
                </a:rPr>
                <a:t>học thuật </a:t>
              </a:r>
              <a:r>
                <a:rPr lang="en-US" sz="2200" dirty="0" err="1" smtClean="0">
                  <a:solidFill>
                    <a:srgbClr val="000000"/>
                  </a:solidFill>
                  <a:latin typeface="Times New Roman" pitchFamily="18" charset="0"/>
                  <a:cs typeface="Times New Roman" pitchFamily="18" charset="0"/>
                </a:rPr>
                <a:t>quốc</a:t>
              </a:r>
              <a:r>
                <a:rPr lang="en-US" sz="2200" dirty="0" smtClean="0">
                  <a:solidFill>
                    <a:srgbClr val="000000"/>
                  </a:solidFill>
                  <a:latin typeface="Times New Roman" pitchFamily="18" charset="0"/>
                  <a:cs typeface="Times New Roman" pitchFamily="18" charset="0"/>
                </a:rPr>
                <a:t> </a:t>
              </a:r>
              <a:r>
                <a:rPr lang="en-US" sz="2200" dirty="0" err="1" smtClean="0">
                  <a:solidFill>
                    <a:srgbClr val="000000"/>
                  </a:solidFill>
                  <a:latin typeface="Times New Roman" pitchFamily="18" charset="0"/>
                  <a:cs typeface="Times New Roman" pitchFamily="18" charset="0"/>
                </a:rPr>
                <a:t>tế</a:t>
              </a:r>
              <a:r>
                <a:rPr lang="vi-VN" sz="2000" dirty="0" smtClean="0">
                  <a:solidFill>
                    <a:srgbClr val="000000"/>
                  </a:solidFill>
                  <a:latin typeface="Times New Roman" pitchFamily="18" charset="0"/>
                  <a:cs typeface="Times New Roman" pitchFamily="18" charset="0"/>
                </a:rPr>
                <a:t>.</a:t>
              </a:r>
              <a:endParaRPr lang="en-US" sz="2000" dirty="0">
                <a:solidFill>
                  <a:srgbClr val="000000"/>
                </a:solidFill>
                <a:latin typeface="Times New Roman" pitchFamily="18" charset="0"/>
                <a:cs typeface="Times New Roman" pitchFamily="18" charset="0"/>
              </a:endParaRPr>
            </a:p>
          </p:txBody>
        </p:sp>
        <p:sp>
          <p:nvSpPr>
            <p:cNvPr id="21" name="Text Box 34"/>
            <p:cNvSpPr txBox="1">
              <a:spLocks noChangeArrowheads="1"/>
            </p:cNvSpPr>
            <p:nvPr/>
          </p:nvSpPr>
          <p:spPr bwMode="gray">
            <a:xfrm>
              <a:off x="5479180" y="3276600"/>
              <a:ext cx="2140820" cy="24092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en-US" sz="2000" dirty="0" smtClean="0">
                  <a:solidFill>
                    <a:srgbClr val="000000"/>
                  </a:solidFill>
                  <a:latin typeface="Times New Roman" pitchFamily="18" charset="0"/>
                  <a:cs typeface="Times New Roman" pitchFamily="18" charset="0"/>
                </a:rPr>
                <a:t>- </a:t>
              </a:r>
              <a:r>
                <a:rPr lang="vi-VN" sz="2200" dirty="0" smtClean="0">
                  <a:solidFill>
                    <a:srgbClr val="000000"/>
                  </a:solidFill>
                  <a:latin typeface="Times New Roman" pitchFamily="18" charset="0"/>
                  <a:cs typeface="Times New Roman" pitchFamily="18" charset="0"/>
                </a:rPr>
                <a:t>Tăng </a:t>
              </a:r>
              <a:r>
                <a:rPr lang="vi-VN" sz="2200" dirty="0">
                  <a:solidFill>
                    <a:srgbClr val="000000"/>
                  </a:solidFill>
                  <a:latin typeface="Times New Roman" pitchFamily="18" charset="0"/>
                  <a:cs typeface="Times New Roman" pitchFamily="18" charset="0"/>
                </a:rPr>
                <a:t>cường đầu tư nguồn lực </a:t>
              </a:r>
              <a:r>
                <a:rPr lang="vi-VN" sz="2200" dirty="0" smtClean="0">
                  <a:solidFill>
                    <a:srgbClr val="000000"/>
                  </a:solidFill>
                  <a:latin typeface="Times New Roman" pitchFamily="18" charset="0"/>
                  <a:cs typeface="Times New Roman" pitchFamily="18" charset="0"/>
                </a:rPr>
                <a:t>hoạt </a:t>
              </a:r>
              <a:r>
                <a:rPr lang="vi-VN" sz="2200" dirty="0">
                  <a:solidFill>
                    <a:srgbClr val="000000"/>
                  </a:solidFill>
                  <a:latin typeface="Times New Roman" pitchFamily="18" charset="0"/>
                  <a:cs typeface="Times New Roman" pitchFamily="18" charset="0"/>
                </a:rPr>
                <a:t>động </a:t>
              </a:r>
              <a:r>
                <a:rPr lang="en-US" sz="2200" dirty="0" smtClean="0">
                  <a:solidFill>
                    <a:srgbClr val="000000"/>
                  </a:solidFill>
                  <a:latin typeface="Times New Roman" pitchFamily="18" charset="0"/>
                  <a:cs typeface="Times New Roman" pitchFamily="18" charset="0"/>
                </a:rPr>
                <a:t>HTQT</a:t>
              </a:r>
              <a:r>
                <a:rPr lang="vi-VN" sz="2200" dirty="0" smtClean="0">
                  <a:solidFill>
                    <a:srgbClr val="000000"/>
                  </a:solidFill>
                  <a:latin typeface="Times New Roman" pitchFamily="18" charset="0"/>
                  <a:cs typeface="Times New Roman" pitchFamily="18" charset="0"/>
                </a:rPr>
                <a:t> duy </a:t>
              </a:r>
              <a:r>
                <a:rPr lang="vi-VN" sz="2200" dirty="0">
                  <a:solidFill>
                    <a:srgbClr val="000000"/>
                  </a:solidFill>
                  <a:latin typeface="Times New Roman" pitchFamily="18" charset="0"/>
                  <a:cs typeface="Times New Roman" pitchFamily="18" charset="0"/>
                </a:rPr>
                <a:t>trì </a:t>
              </a:r>
              <a:r>
                <a:rPr lang="vi-VN" sz="2200" dirty="0" smtClean="0">
                  <a:solidFill>
                    <a:srgbClr val="000000"/>
                  </a:solidFill>
                  <a:latin typeface="Times New Roman" pitchFamily="18" charset="0"/>
                  <a:cs typeface="Times New Roman" pitchFamily="18" charset="0"/>
                </a:rPr>
                <a:t>với </a:t>
              </a:r>
              <a:r>
                <a:rPr lang="vi-VN" sz="2200" dirty="0">
                  <a:solidFill>
                    <a:srgbClr val="000000"/>
                  </a:solidFill>
                  <a:latin typeface="Times New Roman" pitchFamily="18" charset="0"/>
                  <a:cs typeface="Times New Roman" pitchFamily="18" charset="0"/>
                </a:rPr>
                <a:t>các đối tác chiến </a:t>
              </a:r>
              <a:r>
                <a:rPr lang="vi-VN" sz="2200" dirty="0" smtClean="0">
                  <a:solidFill>
                    <a:srgbClr val="000000"/>
                  </a:solidFill>
                  <a:latin typeface="Times New Roman" pitchFamily="18" charset="0"/>
                  <a:cs typeface="Times New Roman" pitchFamily="18" charset="0"/>
                </a:rPr>
                <a:t>lược.</a:t>
              </a:r>
              <a:endParaRPr lang="en-US" sz="2200" dirty="0" smtClean="0">
                <a:solidFill>
                  <a:srgbClr val="000000"/>
                </a:solidFill>
                <a:latin typeface="Times New Roman" pitchFamily="18" charset="0"/>
                <a:cs typeface="Times New Roman" pitchFamily="18" charset="0"/>
              </a:endParaRPr>
            </a:p>
            <a:p>
              <a:pPr algn="just" eaLnBrk="0" hangingPunct="0"/>
              <a:r>
                <a:rPr lang="en-US" sz="2200" dirty="0" smtClean="0">
                  <a:solidFill>
                    <a:srgbClr val="000000"/>
                  </a:solidFill>
                  <a:latin typeface="Times New Roman" pitchFamily="18" charset="0"/>
                  <a:cs typeface="Times New Roman" pitchFamily="18" charset="0"/>
                </a:rPr>
                <a:t>- </a:t>
              </a:r>
              <a:r>
                <a:rPr lang="vi-VN" sz="2200" dirty="0" smtClean="0">
                  <a:solidFill>
                    <a:srgbClr val="000000"/>
                  </a:solidFill>
                  <a:latin typeface="Times New Roman" pitchFamily="18" charset="0"/>
                  <a:cs typeface="Times New Roman" pitchFamily="18" charset="0"/>
                </a:rPr>
                <a:t>Tiến </a:t>
              </a:r>
              <a:r>
                <a:rPr lang="vi-VN" sz="2200" dirty="0">
                  <a:solidFill>
                    <a:srgbClr val="000000"/>
                  </a:solidFill>
                  <a:latin typeface="Times New Roman" pitchFamily="18" charset="0"/>
                  <a:cs typeface="Times New Roman" pitchFamily="18" charset="0"/>
                </a:rPr>
                <a:t>hành kiểm định chất </a:t>
              </a:r>
              <a:r>
                <a:rPr lang="vi-VN" sz="2200" dirty="0" smtClean="0">
                  <a:solidFill>
                    <a:srgbClr val="000000"/>
                  </a:solidFill>
                  <a:latin typeface="Times New Roman" pitchFamily="18" charset="0"/>
                  <a:cs typeface="Times New Roman" pitchFamily="18" charset="0"/>
                </a:rPr>
                <a:t>lượng</a:t>
              </a:r>
              <a:r>
                <a:rPr lang="en-US" sz="2200" dirty="0" smtClean="0">
                  <a:solidFill>
                    <a:srgbClr val="000000"/>
                  </a:solidFill>
                  <a:latin typeface="Times New Roman" pitchFamily="18" charset="0"/>
                  <a:cs typeface="Times New Roman" pitchFamily="18" charset="0"/>
                </a:rPr>
                <a:t> </a:t>
              </a:r>
              <a:r>
                <a:rPr lang="vi-VN" sz="2200" dirty="0" smtClean="0">
                  <a:solidFill>
                    <a:srgbClr val="000000"/>
                  </a:solidFill>
                  <a:latin typeface="Times New Roman" pitchFamily="18" charset="0"/>
                  <a:cs typeface="Times New Roman" pitchFamily="18" charset="0"/>
                </a:rPr>
                <a:t>Trường </a:t>
              </a:r>
              <a:r>
                <a:rPr lang="vi-VN" sz="2200" dirty="0">
                  <a:solidFill>
                    <a:srgbClr val="000000"/>
                  </a:solidFill>
                  <a:latin typeface="Times New Roman" pitchFamily="18" charset="0"/>
                  <a:cs typeface="Times New Roman" pitchFamily="18" charset="0"/>
                </a:rPr>
                <a:t>nhằm xây dựng lộ trình liên kết đào tạo phù hợp với luật giáo </a:t>
              </a:r>
              <a:r>
                <a:rPr lang="vi-VN" sz="2200" dirty="0" smtClean="0">
                  <a:solidFill>
                    <a:srgbClr val="000000"/>
                  </a:solidFill>
                  <a:latin typeface="Times New Roman" pitchFamily="18" charset="0"/>
                  <a:cs typeface="Times New Roman" pitchFamily="18" charset="0"/>
                </a:rPr>
                <a:t>dục.</a:t>
              </a:r>
              <a:endParaRPr lang="en-US" sz="2200" dirty="0">
                <a:solidFill>
                  <a:srgbClr val="000000"/>
                </a:solidFill>
                <a:latin typeface="Times New Roman" pitchFamily="18" charset="0"/>
                <a:cs typeface="Times New Roman" pitchFamily="18" charset="0"/>
              </a:endParaRPr>
            </a:p>
          </p:txBody>
        </p:sp>
        <p:sp>
          <p:nvSpPr>
            <p:cNvPr id="3" name="Rectangle 2"/>
            <p:cNvSpPr/>
            <p:nvPr/>
          </p:nvSpPr>
          <p:spPr>
            <a:xfrm>
              <a:off x="2590800" y="1734740"/>
              <a:ext cx="3352800" cy="637742"/>
            </a:xfrm>
            <a:prstGeom prst="rect">
              <a:avLst/>
            </a:prstGeom>
          </p:spPr>
          <p:txBody>
            <a:bodyPr wrap="square">
              <a:spAutoFit/>
            </a:bodyPr>
            <a:lstStyle/>
            <a:p>
              <a:pPr algn="ctr">
                <a:spcAft>
                  <a:spcPts val="600"/>
                </a:spcAft>
              </a:pPr>
              <a:r>
                <a:rPr lang="en-US" sz="2400" b="1" dirty="0">
                  <a:solidFill>
                    <a:srgbClr val="FF0000"/>
                  </a:solidFill>
                  <a:latin typeface="Times New Roman" pitchFamily="18" charset="0"/>
                  <a:cs typeface="Times New Roman" pitchFamily="18" charset="0"/>
                </a:rPr>
                <a:t>8. </a:t>
              </a:r>
              <a:r>
                <a:rPr lang="en-US" sz="2400" b="1" dirty="0" smtClean="0">
                  <a:solidFill>
                    <a:srgbClr val="FF0000"/>
                  </a:solidFill>
                  <a:latin typeface="Times New Roman" pitchFamily="18" charset="0"/>
                  <a:cs typeface="Times New Roman" pitchFamily="18" charset="0"/>
                </a:rPr>
                <a:t>H</a:t>
              </a:r>
              <a:r>
                <a:rPr lang="vi-VN" sz="2400" b="1" dirty="0" smtClean="0">
                  <a:solidFill>
                    <a:srgbClr val="FF0000"/>
                  </a:solidFill>
                  <a:latin typeface="Times New Roman" pitchFamily="18" charset="0"/>
                  <a:cs typeface="Times New Roman" pitchFamily="18" charset="0"/>
                </a:rPr>
                <a:t>ội nhập</a:t>
              </a:r>
              <a:r>
                <a:rPr lang="en-US" sz="2400" b="1" dirty="0" smtClean="0">
                  <a:solidFill>
                    <a:srgbClr val="FF0000"/>
                  </a:solidFill>
                  <a:latin typeface="Times New Roman" pitchFamily="18" charset="0"/>
                  <a:cs typeface="Times New Roman" pitchFamily="18" charset="0"/>
                </a:rPr>
                <a:t>,</a:t>
              </a:r>
              <a:r>
                <a:rPr lang="vi-VN" sz="2400" b="1" dirty="0" smtClean="0">
                  <a:solidFill>
                    <a:srgbClr val="FF0000"/>
                  </a:solidFill>
                  <a:latin typeface="Times New Roman" pitchFamily="18" charset="0"/>
                  <a:cs typeface="Times New Roman" pitchFamily="18" charset="0"/>
                </a:rPr>
                <a:t> </a:t>
              </a:r>
              <a:r>
                <a:rPr lang="vi-VN" sz="2400" b="1" dirty="0">
                  <a:solidFill>
                    <a:srgbClr val="FF0000"/>
                  </a:solidFill>
                  <a:latin typeface="Times New Roman" pitchFamily="18" charset="0"/>
                  <a:cs typeface="Times New Roman" pitchFamily="18" charset="0"/>
                </a:rPr>
                <a:t>nâng cao hiệu quả hợp tác quốc tế trong </a:t>
              </a:r>
              <a:r>
                <a:rPr lang="en-US" sz="2400" b="1" dirty="0" smtClean="0">
                  <a:solidFill>
                    <a:srgbClr val="FF0000"/>
                  </a:solidFill>
                  <a:latin typeface="Times New Roman" pitchFamily="18" charset="0"/>
                  <a:cs typeface="Times New Roman" pitchFamily="18" charset="0"/>
                </a:rPr>
                <a:t>GD-ĐT</a:t>
              </a:r>
              <a:endParaRPr lang="en-US" sz="2400" b="1" dirty="0">
                <a:solidFill>
                  <a:srgbClr val="FF0000"/>
                </a:solidFill>
                <a:latin typeface="Times New Roman" pitchFamily="18" charset="0"/>
                <a:cs typeface="Times New Roman" pitchFamily="18" charset="0"/>
              </a:endParaRPr>
            </a:p>
          </p:txBody>
        </p:sp>
      </p:grpSp>
    </p:spTree>
    <p:extLst>
      <p:ext uri="{BB962C8B-B14F-4D97-AF65-F5344CB8AC3E}">
        <p14:creationId xmlns:p14="http://schemas.microsoft.com/office/powerpoint/2010/main" val="66405128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0" y="0"/>
            <a:ext cx="8991600" cy="6705601"/>
            <a:chOff x="200608" y="1371600"/>
            <a:chExt cx="8790992" cy="5334000"/>
          </a:xfrm>
        </p:grpSpPr>
        <p:sp>
          <p:nvSpPr>
            <p:cNvPr id="16" name="AutoShape 4"/>
            <p:cNvSpPr>
              <a:spLocks noChangeArrowheads="1"/>
            </p:cNvSpPr>
            <p:nvPr/>
          </p:nvSpPr>
          <p:spPr bwMode="invGray">
            <a:xfrm rot="16200000" flipH="1">
              <a:off x="2813844" y="3734593"/>
              <a:ext cx="490538" cy="327025"/>
            </a:xfrm>
            <a:prstGeom prst="upArrow">
              <a:avLst>
                <a:gd name="adj1" fmla="val 51676"/>
                <a:gd name="adj2" fmla="val 100000"/>
              </a:avLst>
            </a:prstGeom>
            <a:gradFill rotWithShape="1">
              <a:gsLst>
                <a:gs pos="0">
                  <a:schemeClr val="tx2"/>
                </a:gs>
                <a:gs pos="100000">
                  <a:schemeClr val="tx2">
                    <a:gamma/>
                    <a:tint val="39216"/>
                    <a:invGamma/>
                  </a:schemeClr>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sp>
          <p:nvSpPr>
            <p:cNvPr id="17" name="AutoShape 5"/>
            <p:cNvSpPr>
              <a:spLocks noChangeArrowheads="1"/>
            </p:cNvSpPr>
            <p:nvPr/>
          </p:nvSpPr>
          <p:spPr bwMode="invGray">
            <a:xfrm rot="5400000" flipH="1">
              <a:off x="5684044" y="3680618"/>
              <a:ext cx="490538" cy="327025"/>
            </a:xfrm>
            <a:prstGeom prst="upArrow">
              <a:avLst>
                <a:gd name="adj1" fmla="val 51676"/>
                <a:gd name="adj2" fmla="val 100000"/>
              </a:avLst>
            </a:prstGeom>
            <a:gradFill rotWithShape="1">
              <a:gsLst>
                <a:gs pos="0">
                  <a:schemeClr val="tx2"/>
                </a:gs>
                <a:gs pos="100000">
                  <a:schemeClr val="tx2">
                    <a:gamma/>
                    <a:tint val="39216"/>
                    <a:invGamma/>
                  </a:schemeClr>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nvGrpSpPr>
            <p:cNvPr id="18" name="Group 27"/>
            <p:cNvGrpSpPr>
              <a:grpSpLocks/>
            </p:cNvGrpSpPr>
            <p:nvPr/>
          </p:nvGrpSpPr>
          <p:grpSpPr bwMode="auto">
            <a:xfrm>
              <a:off x="3222625" y="2617787"/>
              <a:ext cx="2563813" cy="2563813"/>
              <a:chOff x="2030" y="1104"/>
              <a:chExt cx="1615" cy="1615"/>
            </a:xfrm>
          </p:grpSpPr>
          <p:sp>
            <p:nvSpPr>
              <p:cNvPr id="19" name="Oval 7"/>
              <p:cNvSpPr>
                <a:spLocks noChangeArrowheads="1"/>
              </p:cNvSpPr>
              <p:nvPr/>
            </p:nvSpPr>
            <p:spPr bwMode="gray">
              <a:xfrm>
                <a:off x="2030" y="1104"/>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w="57150" algn="ctr">
                <a:solidFill>
                  <a:schemeClr val="bg1"/>
                </a:solidFill>
                <a:round/>
                <a:headEnd/>
                <a:tailEnd/>
              </a:ln>
              <a:effectLst/>
              <a:extLs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sp>
            <p:nvSpPr>
              <p:cNvPr id="20" name="Oval 8"/>
              <p:cNvSpPr>
                <a:spLocks noChangeArrowheads="1"/>
              </p:cNvSpPr>
              <p:nvPr/>
            </p:nvSpPr>
            <p:spPr bwMode="gray">
              <a:xfrm>
                <a:off x="2122" y="1195"/>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sp>
            <p:nvSpPr>
              <p:cNvPr id="21" name="Oval 9"/>
              <p:cNvSpPr>
                <a:spLocks noChangeArrowheads="1"/>
              </p:cNvSpPr>
              <p:nvPr/>
            </p:nvSpPr>
            <p:spPr bwMode="gray">
              <a:xfrm>
                <a:off x="2206" y="1280"/>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en-US"/>
              </a:p>
            </p:txBody>
          </p:sp>
          <p:sp>
            <p:nvSpPr>
              <p:cNvPr id="22" name="Oval 10"/>
              <p:cNvSpPr>
                <a:spLocks noChangeArrowheads="1"/>
              </p:cNvSpPr>
              <p:nvPr/>
            </p:nvSpPr>
            <p:spPr bwMode="gray">
              <a:xfrm>
                <a:off x="2206" y="1280"/>
                <a:ext cx="1262" cy="1264"/>
              </a:xfrm>
              <a:prstGeom prst="ellipse">
                <a:avLst/>
              </a:prstGeom>
              <a:gradFill rotWithShape="1">
                <a:gsLst>
                  <a:gs pos="0">
                    <a:srgbClr val="FFCC00">
                      <a:gamma/>
                      <a:shade val="0"/>
                      <a:invGamma/>
                    </a:srgbClr>
                  </a:gs>
                  <a:gs pos="100000">
                    <a:srgbClr val="FFCC00"/>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en-US"/>
              </a:p>
            </p:txBody>
          </p:sp>
          <p:sp>
            <p:nvSpPr>
              <p:cNvPr id="23" name="Oval 11"/>
              <p:cNvSpPr>
                <a:spLocks noChangeArrowheads="1"/>
              </p:cNvSpPr>
              <p:nvPr/>
            </p:nvSpPr>
            <p:spPr bwMode="gray">
              <a:xfrm>
                <a:off x="2289" y="1363"/>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p>
            </p:txBody>
          </p:sp>
          <p:sp>
            <p:nvSpPr>
              <p:cNvPr id="24" name="Oval 12"/>
              <p:cNvSpPr>
                <a:spLocks noChangeArrowheads="1"/>
              </p:cNvSpPr>
              <p:nvPr/>
            </p:nvSpPr>
            <p:spPr bwMode="gray">
              <a:xfrm>
                <a:off x="2289" y="1363"/>
                <a:ext cx="1096" cy="1098"/>
              </a:xfrm>
              <a:prstGeom prst="ellipse">
                <a:avLst/>
              </a:prstGeom>
              <a:gradFill rotWithShape="1">
                <a:gsLst>
                  <a:gs pos="0">
                    <a:srgbClr val="FFCC00"/>
                  </a:gs>
                  <a:gs pos="100000">
                    <a:srgbClr val="FFCC00">
                      <a:gamma/>
                      <a:shade val="48627"/>
                      <a:invGamma/>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p>
            </p:txBody>
          </p:sp>
        </p:grpSp>
        <p:sp>
          <p:nvSpPr>
            <p:cNvPr id="25" name="Text Box 19"/>
            <p:cNvSpPr txBox="1">
              <a:spLocks noChangeArrowheads="1"/>
            </p:cNvSpPr>
            <p:nvPr/>
          </p:nvSpPr>
          <p:spPr bwMode="gray">
            <a:xfrm>
              <a:off x="3502026" y="3120231"/>
              <a:ext cx="2051078" cy="12485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Aft>
                  <a:spcPts val="600"/>
                </a:spcAft>
              </a:pPr>
              <a:r>
                <a:rPr lang="en-US" sz="3200" b="1" dirty="0" smtClean="0">
                  <a:solidFill>
                    <a:srgbClr val="C00000"/>
                  </a:solidFill>
                  <a:latin typeface="Times New Roman" pitchFamily="18" charset="0"/>
                  <a:cs typeface="Times New Roman" pitchFamily="18" charset="0"/>
                </a:rPr>
                <a:t>9. P</a:t>
              </a:r>
              <a:r>
                <a:rPr lang="vi-VN" sz="3200" b="1" dirty="0">
                  <a:solidFill>
                    <a:srgbClr val="C00000"/>
                  </a:solidFill>
                  <a:latin typeface="Times New Roman" pitchFamily="18" charset="0"/>
                  <a:cs typeface="Times New Roman" pitchFamily="18" charset="0"/>
                </a:rPr>
                <a:t>hát </a:t>
              </a:r>
              <a:r>
                <a:rPr lang="vi-VN" sz="3200" b="1" dirty="0" smtClean="0">
                  <a:solidFill>
                    <a:srgbClr val="C00000"/>
                  </a:solidFill>
                  <a:latin typeface="Times New Roman" pitchFamily="18" charset="0"/>
                  <a:cs typeface="Times New Roman" pitchFamily="18" charset="0"/>
                </a:rPr>
                <a:t>triển</a:t>
              </a:r>
              <a:r>
                <a:rPr lang="en-US" sz="3200" b="1" dirty="0" smtClean="0">
                  <a:solidFill>
                    <a:srgbClr val="C00000"/>
                  </a:solidFill>
                  <a:latin typeface="Times New Roman" pitchFamily="18" charset="0"/>
                  <a:cs typeface="Times New Roman" pitchFamily="18" charset="0"/>
                </a:rPr>
                <a:t> </a:t>
              </a:r>
              <a:r>
                <a:rPr lang="en-US" sz="3200" b="1" dirty="0" err="1" smtClean="0">
                  <a:solidFill>
                    <a:srgbClr val="C00000"/>
                  </a:solidFill>
                  <a:latin typeface="Times New Roman" pitchFamily="18" charset="0"/>
                  <a:cs typeface="Times New Roman" pitchFamily="18" charset="0"/>
                </a:rPr>
                <a:t>cơ</a:t>
              </a:r>
              <a:r>
                <a:rPr lang="en-US" sz="3200" b="1" dirty="0" smtClean="0">
                  <a:solidFill>
                    <a:srgbClr val="C00000"/>
                  </a:solidFill>
                  <a:latin typeface="Times New Roman" pitchFamily="18" charset="0"/>
                  <a:cs typeface="Times New Roman" pitchFamily="18" charset="0"/>
                </a:rPr>
                <a:t> </a:t>
              </a:r>
              <a:r>
                <a:rPr lang="en-US" sz="3200" b="1" dirty="0" err="1" smtClean="0">
                  <a:solidFill>
                    <a:srgbClr val="C00000"/>
                  </a:solidFill>
                  <a:latin typeface="Times New Roman" pitchFamily="18" charset="0"/>
                  <a:cs typeface="Times New Roman" pitchFamily="18" charset="0"/>
                </a:rPr>
                <a:t>sở</a:t>
              </a:r>
              <a:r>
                <a:rPr lang="en-US" sz="3200" b="1" dirty="0" smtClean="0">
                  <a:solidFill>
                    <a:srgbClr val="C00000"/>
                  </a:solidFill>
                  <a:latin typeface="Times New Roman" pitchFamily="18" charset="0"/>
                  <a:cs typeface="Times New Roman" pitchFamily="18" charset="0"/>
                </a:rPr>
                <a:t> </a:t>
              </a:r>
              <a:r>
                <a:rPr lang="en-US" sz="3200" b="1" dirty="0" err="1" smtClean="0">
                  <a:solidFill>
                    <a:srgbClr val="C00000"/>
                  </a:solidFill>
                  <a:latin typeface="Times New Roman" pitchFamily="18" charset="0"/>
                  <a:cs typeface="Times New Roman" pitchFamily="18" charset="0"/>
                </a:rPr>
                <a:t>vật</a:t>
              </a:r>
              <a:r>
                <a:rPr lang="en-US" sz="3200" b="1" dirty="0" smtClean="0">
                  <a:solidFill>
                    <a:srgbClr val="C00000"/>
                  </a:solidFill>
                  <a:latin typeface="Times New Roman" pitchFamily="18" charset="0"/>
                  <a:cs typeface="Times New Roman" pitchFamily="18" charset="0"/>
                </a:rPr>
                <a:t> </a:t>
              </a:r>
              <a:r>
                <a:rPr lang="en-US" sz="3200" b="1" dirty="0" err="1" smtClean="0">
                  <a:solidFill>
                    <a:srgbClr val="C00000"/>
                  </a:solidFill>
                  <a:latin typeface="Times New Roman" pitchFamily="18" charset="0"/>
                  <a:cs typeface="Times New Roman" pitchFamily="18" charset="0"/>
                </a:rPr>
                <a:t>chất</a:t>
              </a:r>
              <a:endParaRPr lang="en-US" sz="3200" b="1" dirty="0">
                <a:solidFill>
                  <a:srgbClr val="C00000"/>
                </a:solidFill>
                <a:latin typeface="Times New Roman" pitchFamily="18" charset="0"/>
                <a:cs typeface="Times New Roman" pitchFamily="18" charset="0"/>
              </a:endParaRPr>
            </a:p>
          </p:txBody>
        </p:sp>
        <p:sp>
          <p:nvSpPr>
            <p:cNvPr id="30" name="AutoShape 5"/>
            <p:cNvSpPr>
              <a:spLocks noChangeArrowheads="1"/>
            </p:cNvSpPr>
            <p:nvPr/>
          </p:nvSpPr>
          <p:spPr bwMode="invGray">
            <a:xfrm rot="10800000" flipH="1">
              <a:off x="4310062" y="5181600"/>
              <a:ext cx="490538" cy="327025"/>
            </a:xfrm>
            <a:prstGeom prst="upArrow">
              <a:avLst>
                <a:gd name="adj1" fmla="val 51676"/>
                <a:gd name="adj2" fmla="val 100000"/>
              </a:avLst>
            </a:prstGeom>
            <a:gradFill rotWithShape="1">
              <a:gsLst>
                <a:gs pos="0">
                  <a:schemeClr val="tx2"/>
                </a:gs>
                <a:gs pos="100000">
                  <a:schemeClr val="tx2">
                    <a:gamma/>
                    <a:tint val="39216"/>
                    <a:invGamma/>
                  </a:schemeClr>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sp>
          <p:nvSpPr>
            <p:cNvPr id="32" name="AutoShape 20"/>
            <p:cNvSpPr>
              <a:spLocks noChangeArrowheads="1"/>
            </p:cNvSpPr>
            <p:nvPr/>
          </p:nvSpPr>
          <p:spPr bwMode="auto">
            <a:xfrm>
              <a:off x="3259930" y="5516310"/>
              <a:ext cx="2590800" cy="1189290"/>
            </a:xfrm>
            <a:prstGeom prst="roundRect">
              <a:avLst>
                <a:gd name="adj" fmla="val 16667"/>
              </a:avLst>
            </a:prstGeom>
            <a:gradFill rotWithShape="1">
              <a:gsLst>
                <a:gs pos="0">
                  <a:srgbClr val="99CCFF"/>
                </a:gs>
                <a:gs pos="100000">
                  <a:srgbClr val="99CCFF">
                    <a:gamma/>
                    <a:tint val="27451"/>
                    <a:invGamma/>
                  </a:srgbClr>
                </a:gs>
              </a:gsLst>
              <a:lin ang="5400000" scaled="1"/>
            </a:gradFill>
            <a:ln w="38100">
              <a:solidFill>
                <a:srgbClr val="3366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latin typeface="Verdana" pitchFamily="34" charset="0"/>
              </a:endParaRPr>
            </a:p>
          </p:txBody>
        </p:sp>
        <p:sp>
          <p:nvSpPr>
            <p:cNvPr id="33" name="AutoShape 20"/>
            <p:cNvSpPr>
              <a:spLocks noChangeArrowheads="1"/>
            </p:cNvSpPr>
            <p:nvPr/>
          </p:nvSpPr>
          <p:spPr bwMode="auto">
            <a:xfrm>
              <a:off x="6400800" y="3120230"/>
              <a:ext cx="2590800" cy="1447800"/>
            </a:xfrm>
            <a:prstGeom prst="roundRect">
              <a:avLst>
                <a:gd name="adj" fmla="val 16667"/>
              </a:avLst>
            </a:prstGeom>
            <a:gradFill rotWithShape="1">
              <a:gsLst>
                <a:gs pos="0">
                  <a:srgbClr val="99CCFF"/>
                </a:gs>
                <a:gs pos="100000">
                  <a:srgbClr val="99CCFF">
                    <a:gamma/>
                    <a:tint val="27451"/>
                    <a:invGamma/>
                  </a:srgbClr>
                </a:gs>
              </a:gsLst>
              <a:lin ang="5400000" scaled="1"/>
            </a:gradFill>
            <a:ln w="38100">
              <a:solidFill>
                <a:srgbClr val="3366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latin typeface="Verdana" pitchFamily="34" charset="0"/>
              </a:endParaRPr>
            </a:p>
          </p:txBody>
        </p:sp>
        <p:grpSp>
          <p:nvGrpSpPr>
            <p:cNvPr id="4" name="Group 3"/>
            <p:cNvGrpSpPr/>
            <p:nvPr/>
          </p:nvGrpSpPr>
          <p:grpSpPr>
            <a:xfrm>
              <a:off x="200608" y="3187868"/>
              <a:ext cx="2590800" cy="1447800"/>
              <a:chOff x="200608" y="3187868"/>
              <a:chExt cx="2590800" cy="1447800"/>
            </a:xfrm>
          </p:grpSpPr>
          <p:sp>
            <p:nvSpPr>
              <p:cNvPr id="31" name="AutoShape 20"/>
              <p:cNvSpPr>
                <a:spLocks noChangeArrowheads="1"/>
              </p:cNvSpPr>
              <p:nvPr/>
            </p:nvSpPr>
            <p:spPr bwMode="auto">
              <a:xfrm>
                <a:off x="200608" y="3187868"/>
                <a:ext cx="2590800" cy="1447800"/>
              </a:xfrm>
              <a:prstGeom prst="roundRect">
                <a:avLst>
                  <a:gd name="adj" fmla="val 16667"/>
                </a:avLst>
              </a:prstGeom>
              <a:gradFill rotWithShape="1">
                <a:gsLst>
                  <a:gs pos="0">
                    <a:srgbClr val="99CCFF"/>
                  </a:gs>
                  <a:gs pos="100000">
                    <a:srgbClr val="99CCFF">
                      <a:gamma/>
                      <a:tint val="27451"/>
                      <a:invGamma/>
                    </a:srgbClr>
                  </a:gs>
                </a:gsLst>
                <a:lin ang="5400000" scaled="1"/>
              </a:gradFill>
              <a:ln w="38100">
                <a:solidFill>
                  <a:srgbClr val="3366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latin typeface="Verdana" pitchFamily="34" charset="0"/>
                </a:endParaRPr>
              </a:p>
            </p:txBody>
          </p:sp>
          <p:sp>
            <p:nvSpPr>
              <p:cNvPr id="34" name="Text Box 34"/>
              <p:cNvSpPr txBox="1">
                <a:spLocks noChangeArrowheads="1"/>
              </p:cNvSpPr>
              <p:nvPr/>
            </p:nvSpPr>
            <p:spPr bwMode="gray">
              <a:xfrm>
                <a:off x="314908" y="3318210"/>
                <a:ext cx="2362200" cy="954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2400" dirty="0" smtClean="0">
                    <a:solidFill>
                      <a:schemeClr val="tx2">
                        <a:lumMod val="10000"/>
                      </a:schemeClr>
                    </a:solidFill>
                    <a:latin typeface="Times New Roman" pitchFamily="18" charset="0"/>
                    <a:cs typeface="Times New Roman" pitchFamily="18" charset="0"/>
                  </a:rPr>
                  <a:t>X</a:t>
                </a:r>
                <a:r>
                  <a:rPr lang="vi-VN" sz="2400" dirty="0" smtClean="0">
                    <a:solidFill>
                      <a:schemeClr val="tx2">
                        <a:lumMod val="10000"/>
                      </a:schemeClr>
                    </a:solidFill>
                    <a:latin typeface="Times New Roman" pitchFamily="18" charset="0"/>
                    <a:cs typeface="Times New Roman" pitchFamily="18" charset="0"/>
                  </a:rPr>
                  <a:t>ây dựng </a:t>
                </a:r>
                <a:r>
                  <a:rPr lang="vi-VN" sz="2400" dirty="0">
                    <a:solidFill>
                      <a:schemeClr val="tx2">
                        <a:lumMod val="10000"/>
                      </a:schemeClr>
                    </a:solidFill>
                    <a:latin typeface="Times New Roman" pitchFamily="18" charset="0"/>
                    <a:cs typeface="Times New Roman" pitchFamily="18" charset="0"/>
                  </a:rPr>
                  <a:t>các phòng thí nghiệm, xưởng thực hành</a:t>
                </a:r>
                <a:endParaRPr lang="en-US" sz="2400" dirty="0">
                  <a:solidFill>
                    <a:schemeClr val="tx2">
                      <a:lumMod val="10000"/>
                    </a:schemeClr>
                  </a:solidFill>
                  <a:latin typeface="Times New Roman" pitchFamily="18" charset="0"/>
                  <a:cs typeface="Times New Roman" pitchFamily="18" charset="0"/>
                </a:endParaRPr>
              </a:p>
            </p:txBody>
          </p:sp>
        </p:grpSp>
        <p:sp>
          <p:nvSpPr>
            <p:cNvPr id="35" name="Text Box 34"/>
            <p:cNvSpPr txBox="1">
              <a:spLocks noChangeArrowheads="1"/>
            </p:cNvSpPr>
            <p:nvPr/>
          </p:nvSpPr>
          <p:spPr bwMode="gray">
            <a:xfrm>
              <a:off x="3482975" y="5562600"/>
              <a:ext cx="2362200" cy="954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2400" dirty="0" smtClean="0">
                  <a:solidFill>
                    <a:schemeClr val="tx2">
                      <a:lumMod val="10000"/>
                    </a:schemeClr>
                  </a:solidFill>
                  <a:latin typeface="Times New Roman" pitchFamily="18" charset="0"/>
                  <a:cs typeface="Times New Roman" pitchFamily="18" charset="0"/>
                </a:rPr>
                <a:t>T</a:t>
              </a:r>
              <a:r>
                <a:rPr lang="vi-VN" sz="2400" dirty="0" smtClean="0">
                  <a:solidFill>
                    <a:schemeClr val="tx2">
                      <a:lumMod val="10000"/>
                    </a:schemeClr>
                  </a:solidFill>
                  <a:latin typeface="Times New Roman" pitchFamily="18" charset="0"/>
                  <a:cs typeface="Times New Roman" pitchFamily="18" charset="0"/>
                </a:rPr>
                <a:t>ăng cường </a:t>
              </a:r>
              <a:r>
                <a:rPr lang="vi-VN" sz="2400" dirty="0">
                  <a:solidFill>
                    <a:schemeClr val="tx2">
                      <a:lumMod val="10000"/>
                    </a:schemeClr>
                  </a:solidFill>
                  <a:latin typeface="Times New Roman" pitchFamily="18" charset="0"/>
                  <a:cs typeface="Times New Roman" pitchFamily="18" charset="0"/>
                </a:rPr>
                <a:t>thư viện, </a:t>
              </a:r>
              <a:r>
                <a:rPr lang="vi-VN" sz="2400" dirty="0" smtClean="0">
                  <a:solidFill>
                    <a:schemeClr val="tx2">
                      <a:lumMod val="10000"/>
                    </a:schemeClr>
                  </a:solidFill>
                  <a:latin typeface="Times New Roman" pitchFamily="18" charset="0"/>
                  <a:cs typeface="Times New Roman" pitchFamily="18" charset="0"/>
                </a:rPr>
                <a:t>dịch </a:t>
              </a:r>
              <a:r>
                <a:rPr lang="vi-VN" sz="2400" dirty="0">
                  <a:solidFill>
                    <a:schemeClr val="tx2">
                      <a:lumMod val="10000"/>
                    </a:schemeClr>
                  </a:solidFill>
                  <a:latin typeface="Times New Roman" pitchFamily="18" charset="0"/>
                  <a:cs typeface="Times New Roman" pitchFamily="18" charset="0"/>
                </a:rPr>
                <a:t>vụ học tập, ký túc xá,...</a:t>
              </a:r>
              <a:endParaRPr lang="en-US" sz="2400" dirty="0">
                <a:solidFill>
                  <a:schemeClr val="tx2">
                    <a:lumMod val="10000"/>
                  </a:schemeClr>
                </a:solidFill>
                <a:latin typeface="Times New Roman" pitchFamily="18" charset="0"/>
                <a:cs typeface="Times New Roman" pitchFamily="18" charset="0"/>
              </a:endParaRPr>
            </a:p>
          </p:txBody>
        </p:sp>
        <p:sp>
          <p:nvSpPr>
            <p:cNvPr id="36" name="Text Box 34"/>
            <p:cNvSpPr txBox="1">
              <a:spLocks noChangeArrowheads="1"/>
            </p:cNvSpPr>
            <p:nvPr/>
          </p:nvSpPr>
          <p:spPr bwMode="gray">
            <a:xfrm>
              <a:off x="6515100" y="3251276"/>
              <a:ext cx="2362200" cy="954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vi-VN" sz="2400" dirty="0">
                  <a:solidFill>
                    <a:schemeClr val="tx2">
                      <a:lumMod val="10000"/>
                    </a:schemeClr>
                  </a:solidFill>
                  <a:latin typeface="Times New Roman" pitchFamily="18" charset="0"/>
                  <a:cs typeface="Times New Roman" pitchFamily="18" charset="0"/>
                </a:rPr>
                <a:t>Đầu tư trang thiết bị </a:t>
              </a:r>
              <a:r>
                <a:rPr lang="vi-VN" sz="2400" dirty="0" smtClean="0">
                  <a:solidFill>
                    <a:schemeClr val="tx2">
                      <a:lumMod val="10000"/>
                    </a:schemeClr>
                  </a:solidFill>
                  <a:latin typeface="Times New Roman" pitchFamily="18" charset="0"/>
                  <a:cs typeface="Times New Roman" pitchFamily="18" charset="0"/>
                </a:rPr>
                <a:t> </a:t>
              </a:r>
              <a:r>
                <a:rPr lang="vi-VN" sz="2400" dirty="0">
                  <a:solidFill>
                    <a:schemeClr val="tx2">
                      <a:lumMod val="10000"/>
                    </a:schemeClr>
                  </a:solidFill>
                  <a:latin typeface="Times New Roman" pitchFamily="18" charset="0"/>
                  <a:cs typeface="Times New Roman" pitchFamily="18" charset="0"/>
                </a:rPr>
                <a:t>đồng bộ và hiện đại</a:t>
              </a:r>
              <a:endParaRPr lang="en-US" sz="2400" dirty="0">
                <a:solidFill>
                  <a:schemeClr val="tx2">
                    <a:lumMod val="10000"/>
                  </a:schemeClr>
                </a:solidFill>
                <a:latin typeface="Times New Roman" pitchFamily="18" charset="0"/>
                <a:cs typeface="Times New Roman" pitchFamily="18" charset="0"/>
              </a:endParaRPr>
            </a:p>
          </p:txBody>
        </p:sp>
        <p:sp>
          <p:nvSpPr>
            <p:cNvPr id="37" name="AutoShape 20"/>
            <p:cNvSpPr>
              <a:spLocks noChangeArrowheads="1"/>
            </p:cNvSpPr>
            <p:nvPr/>
          </p:nvSpPr>
          <p:spPr bwMode="auto">
            <a:xfrm>
              <a:off x="3209131" y="1371600"/>
              <a:ext cx="2590800" cy="838199"/>
            </a:xfrm>
            <a:prstGeom prst="roundRect">
              <a:avLst>
                <a:gd name="adj" fmla="val 16667"/>
              </a:avLst>
            </a:prstGeom>
            <a:gradFill rotWithShape="1">
              <a:gsLst>
                <a:gs pos="0">
                  <a:srgbClr val="99CCFF"/>
                </a:gs>
                <a:gs pos="100000">
                  <a:srgbClr val="99CCFF">
                    <a:gamma/>
                    <a:tint val="27451"/>
                    <a:invGamma/>
                  </a:srgbClr>
                </a:gs>
              </a:gsLst>
              <a:lin ang="5400000" scaled="1"/>
            </a:gradFill>
            <a:ln w="38100">
              <a:solidFill>
                <a:srgbClr val="3366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latin typeface="Verdana" pitchFamily="34" charset="0"/>
              </a:endParaRPr>
            </a:p>
          </p:txBody>
        </p:sp>
        <p:sp>
          <p:nvSpPr>
            <p:cNvPr id="38" name="Text Box 34"/>
            <p:cNvSpPr txBox="1">
              <a:spLocks noChangeArrowheads="1"/>
            </p:cNvSpPr>
            <p:nvPr/>
          </p:nvSpPr>
          <p:spPr bwMode="gray">
            <a:xfrm>
              <a:off x="3259930" y="1447800"/>
              <a:ext cx="2470945" cy="6610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vi-VN" sz="2400" dirty="0">
                  <a:solidFill>
                    <a:schemeClr val="tx2">
                      <a:lumMod val="10000"/>
                    </a:schemeClr>
                  </a:solidFill>
                  <a:latin typeface="Times New Roman" pitchFamily="18" charset="0"/>
                  <a:cs typeface="Times New Roman" pitchFamily="18" charset="0"/>
                </a:rPr>
                <a:t>Xây dựng </a:t>
              </a:r>
              <a:r>
                <a:rPr lang="en-US" sz="2400" dirty="0" smtClean="0">
                  <a:solidFill>
                    <a:schemeClr val="tx2">
                      <a:lumMod val="10000"/>
                    </a:schemeClr>
                  </a:solidFill>
                  <a:latin typeface="Times New Roman" pitchFamily="18" charset="0"/>
                  <a:cs typeface="Times New Roman" pitchFamily="18" charset="0"/>
                </a:rPr>
                <a:t>HT TT </a:t>
              </a:r>
              <a:r>
                <a:rPr lang="vi-VN" sz="2400" dirty="0" smtClean="0">
                  <a:solidFill>
                    <a:schemeClr val="tx2">
                      <a:lumMod val="10000"/>
                    </a:schemeClr>
                  </a:solidFill>
                  <a:latin typeface="Times New Roman" pitchFamily="18" charset="0"/>
                  <a:cs typeface="Times New Roman" pitchFamily="18" charset="0"/>
                </a:rPr>
                <a:t>cho </a:t>
              </a:r>
              <a:r>
                <a:rPr lang="vi-VN" sz="2400" dirty="0">
                  <a:solidFill>
                    <a:schemeClr val="tx2">
                      <a:lumMod val="10000"/>
                    </a:schemeClr>
                  </a:solidFill>
                  <a:latin typeface="Times New Roman" pitchFamily="18" charset="0"/>
                  <a:cs typeface="Times New Roman" pitchFamily="18" charset="0"/>
                </a:rPr>
                <a:t>Thư viện</a:t>
              </a:r>
              <a:endParaRPr lang="en-US" sz="2400" dirty="0">
                <a:solidFill>
                  <a:schemeClr val="tx2">
                    <a:lumMod val="10000"/>
                  </a:schemeClr>
                </a:solidFill>
                <a:latin typeface="Times New Roman" pitchFamily="18" charset="0"/>
                <a:cs typeface="Times New Roman" pitchFamily="18" charset="0"/>
              </a:endParaRPr>
            </a:p>
          </p:txBody>
        </p:sp>
        <p:sp>
          <p:nvSpPr>
            <p:cNvPr id="40" name="AutoShape 5"/>
            <p:cNvSpPr>
              <a:spLocks noChangeArrowheads="1"/>
            </p:cNvSpPr>
            <p:nvPr/>
          </p:nvSpPr>
          <p:spPr bwMode="invGray">
            <a:xfrm flipH="1">
              <a:off x="4258468" y="2280104"/>
              <a:ext cx="490538" cy="327025"/>
            </a:xfrm>
            <a:prstGeom prst="upArrow">
              <a:avLst>
                <a:gd name="adj1" fmla="val 51676"/>
                <a:gd name="adj2" fmla="val 100000"/>
              </a:avLst>
            </a:prstGeom>
            <a:gradFill rotWithShape="1">
              <a:gsLst>
                <a:gs pos="0">
                  <a:schemeClr val="tx2"/>
                </a:gs>
                <a:gs pos="100000">
                  <a:schemeClr val="tx2">
                    <a:gamma/>
                    <a:tint val="39216"/>
                    <a:invGamma/>
                  </a:schemeClr>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350385199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228600" y="1143000"/>
            <a:ext cx="8763000" cy="5562600"/>
            <a:chOff x="1763712" y="2133600"/>
            <a:chExt cx="5170488" cy="3962400"/>
          </a:xfrm>
        </p:grpSpPr>
        <p:sp>
          <p:nvSpPr>
            <p:cNvPr id="27" name="AutoShape 4"/>
            <p:cNvSpPr>
              <a:spLocks noChangeArrowheads="1"/>
            </p:cNvSpPr>
            <p:nvPr/>
          </p:nvSpPr>
          <p:spPr bwMode="auto">
            <a:xfrm>
              <a:off x="5268912" y="3505200"/>
              <a:ext cx="1665288" cy="2590800"/>
            </a:xfrm>
            <a:prstGeom prst="roundRect">
              <a:avLst>
                <a:gd name="adj" fmla="val 13745"/>
              </a:avLst>
            </a:prstGeom>
            <a:noFill/>
            <a:ln w="38100">
              <a:solidFill>
                <a:schemeClr val="tx1"/>
              </a:solidFill>
              <a:round/>
              <a:headEnd/>
              <a:tailEnd/>
            </a:ln>
            <a:effectLst/>
            <a:extLst>
              <a:ext uri="{909E8E84-426E-40DD-AFC4-6F175D3DCCD1}">
                <a14:hiddenFill xmlns:a14="http://schemas.microsoft.com/office/drawing/2010/main">
                  <a:solidFill>
                    <a:schemeClr val="tx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8" name="AutoShape 5"/>
            <p:cNvSpPr>
              <a:spLocks noChangeArrowheads="1"/>
            </p:cNvSpPr>
            <p:nvPr/>
          </p:nvSpPr>
          <p:spPr bwMode="auto">
            <a:xfrm>
              <a:off x="3529012" y="3505200"/>
              <a:ext cx="1616075" cy="2590800"/>
            </a:xfrm>
            <a:prstGeom prst="roundRect">
              <a:avLst>
                <a:gd name="adj" fmla="val 13745"/>
              </a:avLst>
            </a:prstGeom>
            <a:noFill/>
            <a:ln w="38100">
              <a:solidFill>
                <a:schemeClr val="tx1"/>
              </a:solidFill>
              <a:round/>
              <a:headEnd/>
              <a:tailEnd/>
            </a:ln>
            <a:effectLst/>
            <a:extLst>
              <a:ext uri="{909E8E84-426E-40DD-AFC4-6F175D3DCCD1}">
                <a14:hiddenFill xmlns:a14="http://schemas.microsoft.com/office/drawing/2010/main">
                  <a:solidFill>
                    <a:schemeClr val="tx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9" name="AutoShape 6"/>
            <p:cNvSpPr>
              <a:spLocks noChangeArrowheads="1"/>
            </p:cNvSpPr>
            <p:nvPr/>
          </p:nvSpPr>
          <p:spPr bwMode="auto">
            <a:xfrm>
              <a:off x="1763712" y="3505200"/>
              <a:ext cx="1676400" cy="2590800"/>
            </a:xfrm>
            <a:prstGeom prst="roundRect">
              <a:avLst>
                <a:gd name="adj" fmla="val 13745"/>
              </a:avLst>
            </a:prstGeom>
            <a:noFill/>
            <a:ln w="38100">
              <a:solidFill>
                <a:schemeClr val="tx1"/>
              </a:solidFill>
              <a:round/>
              <a:headEnd/>
              <a:tailEnd/>
            </a:ln>
            <a:effectLst/>
            <a:extLst>
              <a:ext uri="{909E8E84-426E-40DD-AFC4-6F175D3DCCD1}">
                <a14:hiddenFill xmlns:a14="http://schemas.microsoft.com/office/drawing/2010/main">
                  <a:solidFill>
                    <a:schemeClr val="tx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41" name="Group 7"/>
            <p:cNvGrpSpPr>
              <a:grpSpLocks/>
            </p:cNvGrpSpPr>
            <p:nvPr/>
          </p:nvGrpSpPr>
          <p:grpSpPr bwMode="auto">
            <a:xfrm>
              <a:off x="2026024" y="2133600"/>
              <a:ext cx="4298576" cy="1066800"/>
              <a:chOff x="624" y="1152"/>
              <a:chExt cx="2928" cy="720"/>
            </a:xfrm>
          </p:grpSpPr>
          <p:sp>
            <p:nvSpPr>
              <p:cNvPr id="42" name="Rectangle 8"/>
              <p:cNvSpPr>
                <a:spLocks noChangeArrowheads="1"/>
              </p:cNvSpPr>
              <p:nvPr/>
            </p:nvSpPr>
            <p:spPr bwMode="gray">
              <a:xfrm rot="3419336">
                <a:off x="624" y="1200"/>
                <a:ext cx="672" cy="672"/>
              </a:xfrm>
              <a:prstGeom prst="rect">
                <a:avLst/>
              </a:prstGeom>
              <a:gradFill rotWithShape="1">
                <a:gsLst>
                  <a:gs pos="0">
                    <a:schemeClr val="hlink"/>
                  </a:gs>
                  <a:gs pos="100000">
                    <a:schemeClr val="hlink">
                      <a:gamma/>
                      <a:tint val="73725"/>
                      <a:invGamma/>
                    </a:schemeClr>
                  </a:gs>
                </a:gsLst>
                <a:lin ang="5400000" scaled="1"/>
              </a:gradFill>
              <a:ln w="9525">
                <a:miter lim="800000"/>
                <a:headEnd/>
                <a:tailEnd/>
              </a:ln>
              <a:effectLst/>
              <a:scene3d>
                <a:camera prst="legacyPerspectiveFront">
                  <a:rot lat="0" lon="1500000" rev="0"/>
                </a:camera>
                <a:lightRig rig="legacyFlat4" dir="b"/>
              </a:scene3d>
              <a:sp3d extrusionH="887400" prstMaterial="legacyMatte">
                <a:bevelT w="13500" h="13500" prst="angle"/>
                <a:bevelB w="13500" h="13500" prst="angle"/>
                <a:extrusionClr>
                  <a:schemeClr val="hlink"/>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grpSp>
            <p:nvGrpSpPr>
              <p:cNvPr id="43" name="Group 9"/>
              <p:cNvGrpSpPr>
                <a:grpSpLocks/>
              </p:cNvGrpSpPr>
              <p:nvPr/>
            </p:nvGrpSpPr>
            <p:grpSpPr bwMode="auto">
              <a:xfrm>
                <a:off x="1296" y="1296"/>
                <a:ext cx="624" cy="96"/>
                <a:chOff x="2003" y="3439"/>
                <a:chExt cx="468" cy="244"/>
              </a:xfrm>
            </p:grpSpPr>
            <p:sp>
              <p:nvSpPr>
                <p:cNvPr id="57" name="Oval 10"/>
                <p:cNvSpPr>
                  <a:spLocks noChangeArrowheads="1"/>
                </p:cNvSpPr>
                <p:nvPr/>
              </p:nvSpPr>
              <p:spPr bwMode="gray">
                <a:xfrm>
                  <a:off x="2003" y="3439"/>
                  <a:ext cx="79" cy="242"/>
                </a:xfrm>
                <a:prstGeom prst="ellipse">
                  <a:avLst/>
                </a:prstGeom>
                <a:gradFill rotWithShape="0">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8" name="Rectangle 11"/>
                <p:cNvSpPr>
                  <a:spLocks noChangeArrowheads="1"/>
                </p:cNvSpPr>
                <p:nvPr/>
              </p:nvSpPr>
              <p:spPr bwMode="gray">
                <a:xfrm>
                  <a:off x="2048" y="3441"/>
                  <a:ext cx="388" cy="242"/>
                </a:xfrm>
                <a:prstGeom prst="rect">
                  <a:avLst/>
                </a:prstGeom>
                <a:gradFill rotWithShape="0">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9" name="Oval 12"/>
                <p:cNvSpPr>
                  <a:spLocks noChangeArrowheads="1"/>
                </p:cNvSpPr>
                <p:nvPr/>
              </p:nvSpPr>
              <p:spPr bwMode="gray">
                <a:xfrm>
                  <a:off x="2400" y="3443"/>
                  <a:ext cx="71" cy="234"/>
                </a:xfrm>
                <a:prstGeom prst="ellipse">
                  <a:avLst/>
                </a:prstGeom>
                <a:gradFill rotWithShape="0">
                  <a:gsLst>
                    <a:gs pos="0">
                      <a:schemeClr val="bg1">
                        <a:gamma/>
                        <a:shade val="46275"/>
                        <a:invGamma/>
                      </a:schemeClr>
                    </a:gs>
                    <a:gs pos="50000">
                      <a:schemeClr val="bg1"/>
                    </a:gs>
                    <a:gs pos="100000">
                      <a:schemeClr val="bg1">
                        <a:gamma/>
                        <a:shade val="46275"/>
                        <a:invGamma/>
                      </a:schemeClr>
                    </a:gs>
                  </a:gsLst>
                  <a:lin ang="5400000" scaled="1"/>
                </a:gradFill>
                <a:ln w="127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0" name="Oval 13"/>
                <p:cNvSpPr>
                  <a:spLocks noChangeArrowheads="1"/>
                </p:cNvSpPr>
                <p:nvPr/>
              </p:nvSpPr>
              <p:spPr bwMode="gray">
                <a:xfrm>
                  <a:off x="2438" y="3519"/>
                  <a:ext cx="20" cy="69"/>
                </a:xfrm>
                <a:prstGeom prst="ellipse">
                  <a:avLst/>
                </a:prstGeom>
                <a:gradFill rotWithShape="0">
                  <a:gsLst>
                    <a:gs pos="0">
                      <a:schemeClr val="bg1">
                        <a:gamma/>
                        <a:shade val="46275"/>
                        <a:invGamma/>
                      </a:schemeClr>
                    </a:gs>
                    <a:gs pos="50000">
                      <a:schemeClr val="bg1"/>
                    </a:gs>
                    <a:gs pos="100000">
                      <a:schemeClr val="bg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44" name="Rectangle 14"/>
              <p:cNvSpPr>
                <a:spLocks noChangeArrowheads="1"/>
              </p:cNvSpPr>
              <p:nvPr/>
            </p:nvSpPr>
            <p:spPr bwMode="gray">
              <a:xfrm rot="3419336">
                <a:off x="1776" y="1152"/>
                <a:ext cx="672" cy="672"/>
              </a:xfrm>
              <a:prstGeom prst="rect">
                <a:avLst/>
              </a:prstGeom>
              <a:gradFill rotWithShape="1">
                <a:gsLst>
                  <a:gs pos="0">
                    <a:schemeClr val="accent2"/>
                  </a:gs>
                  <a:gs pos="100000">
                    <a:schemeClr val="accent2">
                      <a:gamma/>
                      <a:tint val="72549"/>
                      <a:invGamma/>
                    </a:schemeClr>
                  </a:gs>
                </a:gsLst>
                <a:lin ang="5400000" scaled="1"/>
              </a:gradFill>
              <a:ln w="9525">
                <a:miter lim="800000"/>
                <a:headEnd/>
                <a:tailEnd/>
              </a:ln>
              <a:effectLst/>
              <a:scene3d>
                <a:camera prst="legacyPerspectiveFront">
                  <a:rot lat="0" lon="1500000" rev="0"/>
                </a:camera>
                <a:lightRig rig="legacyFlat4" dir="b"/>
              </a:scene3d>
              <a:sp3d extrusionH="887400" prstMaterial="legacyMatte">
                <a:bevelT w="13500" h="13500" prst="angle"/>
                <a:bevelB w="13500" h="13500" prst="angle"/>
                <a:extrusionClr>
                  <a:schemeClr val="accent2"/>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grpSp>
            <p:nvGrpSpPr>
              <p:cNvPr id="45" name="Group 15"/>
              <p:cNvGrpSpPr>
                <a:grpSpLocks/>
              </p:cNvGrpSpPr>
              <p:nvPr/>
            </p:nvGrpSpPr>
            <p:grpSpPr bwMode="auto">
              <a:xfrm>
                <a:off x="2448" y="1296"/>
                <a:ext cx="624" cy="96"/>
                <a:chOff x="2003" y="3439"/>
                <a:chExt cx="468" cy="244"/>
              </a:xfrm>
            </p:grpSpPr>
            <p:sp>
              <p:nvSpPr>
                <p:cNvPr id="53" name="Oval 16"/>
                <p:cNvSpPr>
                  <a:spLocks noChangeArrowheads="1"/>
                </p:cNvSpPr>
                <p:nvPr/>
              </p:nvSpPr>
              <p:spPr bwMode="gray">
                <a:xfrm>
                  <a:off x="2003" y="3439"/>
                  <a:ext cx="79" cy="242"/>
                </a:xfrm>
                <a:prstGeom prst="ellipse">
                  <a:avLst/>
                </a:prstGeom>
                <a:gradFill rotWithShape="0">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 name="Rectangle 17"/>
                <p:cNvSpPr>
                  <a:spLocks noChangeArrowheads="1"/>
                </p:cNvSpPr>
                <p:nvPr/>
              </p:nvSpPr>
              <p:spPr bwMode="gray">
                <a:xfrm>
                  <a:off x="2048" y="3441"/>
                  <a:ext cx="388" cy="242"/>
                </a:xfrm>
                <a:prstGeom prst="rect">
                  <a:avLst/>
                </a:prstGeom>
                <a:gradFill rotWithShape="0">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 name="Oval 18"/>
                <p:cNvSpPr>
                  <a:spLocks noChangeArrowheads="1"/>
                </p:cNvSpPr>
                <p:nvPr/>
              </p:nvSpPr>
              <p:spPr bwMode="gray">
                <a:xfrm>
                  <a:off x="2400" y="3443"/>
                  <a:ext cx="71" cy="234"/>
                </a:xfrm>
                <a:prstGeom prst="ellipse">
                  <a:avLst/>
                </a:prstGeom>
                <a:gradFill rotWithShape="0">
                  <a:gsLst>
                    <a:gs pos="0">
                      <a:schemeClr val="bg1">
                        <a:gamma/>
                        <a:shade val="46275"/>
                        <a:invGamma/>
                      </a:schemeClr>
                    </a:gs>
                    <a:gs pos="50000">
                      <a:schemeClr val="bg1"/>
                    </a:gs>
                    <a:gs pos="100000">
                      <a:schemeClr val="bg1">
                        <a:gamma/>
                        <a:shade val="46275"/>
                        <a:invGamma/>
                      </a:schemeClr>
                    </a:gs>
                  </a:gsLst>
                  <a:lin ang="5400000" scaled="1"/>
                </a:gradFill>
                <a:ln w="127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6" name="Oval 19"/>
                <p:cNvSpPr>
                  <a:spLocks noChangeArrowheads="1"/>
                </p:cNvSpPr>
                <p:nvPr/>
              </p:nvSpPr>
              <p:spPr bwMode="gray">
                <a:xfrm>
                  <a:off x="2438" y="3519"/>
                  <a:ext cx="20" cy="69"/>
                </a:xfrm>
                <a:prstGeom prst="ellipse">
                  <a:avLst/>
                </a:prstGeom>
                <a:gradFill rotWithShape="0">
                  <a:gsLst>
                    <a:gs pos="0">
                      <a:schemeClr val="bg1">
                        <a:gamma/>
                        <a:shade val="46275"/>
                        <a:invGamma/>
                      </a:schemeClr>
                    </a:gs>
                    <a:gs pos="50000">
                      <a:schemeClr val="bg1"/>
                    </a:gs>
                    <a:gs pos="100000">
                      <a:schemeClr val="bg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46" name="Rectangle 20"/>
              <p:cNvSpPr>
                <a:spLocks noChangeArrowheads="1"/>
              </p:cNvSpPr>
              <p:nvPr/>
            </p:nvSpPr>
            <p:spPr bwMode="gray">
              <a:xfrm rot="3419336">
                <a:off x="2880" y="1152"/>
                <a:ext cx="672" cy="672"/>
              </a:xfrm>
              <a:prstGeom prst="rect">
                <a:avLst/>
              </a:prstGeom>
              <a:gradFill rotWithShape="1">
                <a:gsLst>
                  <a:gs pos="0">
                    <a:schemeClr val="hlink"/>
                  </a:gs>
                  <a:gs pos="100000">
                    <a:schemeClr val="hlink">
                      <a:gamma/>
                      <a:tint val="73725"/>
                      <a:invGamma/>
                    </a:schemeClr>
                  </a:gs>
                </a:gsLst>
                <a:lin ang="5400000" scaled="1"/>
              </a:gradFill>
              <a:ln w="9525">
                <a:miter lim="800000"/>
                <a:headEnd/>
                <a:tailEnd/>
              </a:ln>
              <a:effectLst/>
              <a:scene3d>
                <a:camera prst="legacyPerspectiveFront">
                  <a:rot lat="0" lon="1500000" rev="0"/>
                </a:camera>
                <a:lightRig rig="legacyFlat4" dir="b"/>
              </a:scene3d>
              <a:sp3d extrusionH="887400" prstMaterial="legacyMatte">
                <a:bevelT w="13500" h="13500" prst="angle"/>
                <a:bevelB w="13500" h="13500" prst="angle"/>
                <a:extrusionClr>
                  <a:schemeClr val="hlink"/>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grpSp>
        <p:sp>
          <p:nvSpPr>
            <p:cNvPr id="61" name="Rectangle 27"/>
            <p:cNvSpPr>
              <a:spLocks noChangeArrowheads="1"/>
            </p:cNvSpPr>
            <p:nvPr/>
          </p:nvSpPr>
          <p:spPr bwMode="gray">
            <a:xfrm>
              <a:off x="2237097" y="2433935"/>
              <a:ext cx="593224" cy="416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3200" b="1" dirty="0" smtClean="0">
                  <a:solidFill>
                    <a:srgbClr val="FFFF00"/>
                  </a:solidFill>
                  <a:latin typeface="Times New Roman" pitchFamily="18" charset="0"/>
                  <a:cs typeface="Times New Roman" pitchFamily="18" charset="0"/>
                </a:rPr>
                <a:t>2015</a:t>
              </a:r>
              <a:endParaRPr lang="en-US" sz="3200" b="1" dirty="0">
                <a:solidFill>
                  <a:srgbClr val="FFFF00"/>
                </a:solidFill>
                <a:latin typeface="Times New Roman" pitchFamily="18" charset="0"/>
                <a:cs typeface="Times New Roman" pitchFamily="18" charset="0"/>
              </a:endParaRPr>
            </a:p>
          </p:txBody>
        </p:sp>
        <p:sp>
          <p:nvSpPr>
            <p:cNvPr id="62" name="Rectangle 28"/>
            <p:cNvSpPr>
              <a:spLocks noChangeArrowheads="1"/>
            </p:cNvSpPr>
            <p:nvPr/>
          </p:nvSpPr>
          <p:spPr bwMode="gray">
            <a:xfrm>
              <a:off x="3913497" y="2362200"/>
              <a:ext cx="593224" cy="416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3200" b="1" dirty="0" smtClean="0">
                  <a:solidFill>
                    <a:srgbClr val="FFFF00"/>
                  </a:solidFill>
                  <a:latin typeface="Times New Roman" pitchFamily="18" charset="0"/>
                  <a:cs typeface="Times New Roman" pitchFamily="18" charset="0"/>
                </a:rPr>
                <a:t>2016</a:t>
              </a:r>
              <a:endParaRPr lang="en-US" sz="3200" b="1" dirty="0">
                <a:solidFill>
                  <a:srgbClr val="FFFF00"/>
                </a:solidFill>
                <a:latin typeface="Times New Roman" pitchFamily="18" charset="0"/>
                <a:cs typeface="Times New Roman" pitchFamily="18" charset="0"/>
              </a:endParaRPr>
            </a:p>
          </p:txBody>
        </p:sp>
        <p:sp>
          <p:nvSpPr>
            <p:cNvPr id="63" name="Rectangle 29"/>
            <p:cNvSpPr>
              <a:spLocks noChangeArrowheads="1"/>
            </p:cNvSpPr>
            <p:nvPr/>
          </p:nvSpPr>
          <p:spPr bwMode="gray">
            <a:xfrm>
              <a:off x="5589897" y="2362200"/>
              <a:ext cx="593224" cy="416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3200" b="1" dirty="0" smtClean="0">
                  <a:solidFill>
                    <a:srgbClr val="FFFF00"/>
                  </a:solidFill>
                  <a:latin typeface="Times New Roman" pitchFamily="18" charset="0"/>
                  <a:cs typeface="Times New Roman" pitchFamily="18" charset="0"/>
                </a:rPr>
                <a:t>2017</a:t>
              </a:r>
              <a:endParaRPr lang="en-US" sz="3200" b="1" dirty="0">
                <a:solidFill>
                  <a:srgbClr val="FFFF00"/>
                </a:solidFill>
                <a:latin typeface="Times New Roman" pitchFamily="18" charset="0"/>
                <a:cs typeface="Times New Roman" pitchFamily="18" charset="0"/>
              </a:endParaRPr>
            </a:p>
          </p:txBody>
        </p:sp>
        <p:sp>
          <p:nvSpPr>
            <p:cNvPr id="65" name="Rectangle 31"/>
            <p:cNvSpPr>
              <a:spLocks noChangeArrowheads="1"/>
            </p:cNvSpPr>
            <p:nvPr/>
          </p:nvSpPr>
          <p:spPr bwMode="auto">
            <a:xfrm>
              <a:off x="1828800" y="3789617"/>
              <a:ext cx="1591259" cy="1644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400" b="1" dirty="0" err="1">
                  <a:latin typeface="Times New Roman" pitchFamily="18" charset="0"/>
                  <a:cs typeface="Times New Roman" pitchFamily="18" charset="0"/>
                </a:rPr>
                <a:t>N</a:t>
              </a:r>
              <a:r>
                <a:rPr lang="en-US" sz="2400" b="1" dirty="0" err="1" smtClean="0">
                  <a:latin typeface="Times New Roman" pitchFamily="18" charset="0"/>
                  <a:cs typeface="Times New Roman" pitchFamily="18" charset="0"/>
                </a:rPr>
                <a:t>âng</a:t>
              </a:r>
              <a:r>
                <a:rPr lang="en-US" sz="2400" b="1" dirty="0" smtClean="0">
                  <a:latin typeface="Times New Roman" pitchFamily="18" charset="0"/>
                  <a:cs typeface="Times New Roman" pitchFamily="18" charset="0"/>
                </a:rPr>
                <a:t> </a:t>
              </a:r>
              <a:r>
                <a:rPr lang="en-US" sz="2400" b="1" dirty="0" err="1">
                  <a:latin typeface="Times New Roman" pitchFamily="18" charset="0"/>
                  <a:cs typeface="Times New Roman" pitchFamily="18" charset="0"/>
                </a:rPr>
                <a:t>tầng</a:t>
              </a:r>
              <a:r>
                <a:rPr lang="en-US" sz="2400" b="1" dirty="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và</a:t>
              </a:r>
              <a:r>
                <a:rPr lang="en-US" sz="2400" b="1" dirty="0" smtClean="0">
                  <a:latin typeface="Times New Roman" pitchFamily="18" charset="0"/>
                  <a:cs typeface="Times New Roman" pitchFamily="18" charset="0"/>
                </a:rPr>
                <a:t> </a:t>
              </a:r>
              <a:r>
                <a:rPr lang="en-US" sz="2400" b="1" dirty="0" err="1">
                  <a:latin typeface="Times New Roman" pitchFamily="18" charset="0"/>
                  <a:cs typeface="Times New Roman" pitchFamily="18" charset="0"/>
                </a:rPr>
                <a:t>cải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tạo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toàn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bộ</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các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phòng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thí</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nghiệm</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thực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hành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cho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khoa</a:t>
              </a:r>
              <a:r>
                <a:rPr lang="en-US" sz="2400" b="1" dirty="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Công</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nghệ</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Điện</a:t>
              </a:r>
              <a:r>
                <a:rPr lang="en-US" sz="2400" b="1" dirty="0" smtClean="0">
                  <a:latin typeface="Times New Roman" pitchFamily="18" charset="0"/>
                  <a:cs typeface="Times New Roman" pitchFamily="18" charset="0"/>
                </a:rPr>
                <a:t> </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Điện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tử</a:t>
              </a:r>
              <a:endParaRPr lang="en-US" sz="2400" b="1" dirty="0">
                <a:latin typeface="Times New Roman" pitchFamily="18" charset="0"/>
                <a:cs typeface="Times New Roman" pitchFamily="18" charset="0"/>
              </a:endParaRPr>
            </a:p>
          </p:txBody>
        </p:sp>
        <p:sp>
          <p:nvSpPr>
            <p:cNvPr id="66" name="Rectangle 32"/>
            <p:cNvSpPr>
              <a:spLocks noChangeArrowheads="1"/>
            </p:cNvSpPr>
            <p:nvPr/>
          </p:nvSpPr>
          <p:spPr bwMode="auto">
            <a:xfrm>
              <a:off x="3581400" y="3777425"/>
              <a:ext cx="1447800" cy="5919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400" b="1" dirty="0" smtClean="0">
                  <a:latin typeface="Times New Roman" pitchFamily="18" charset="0"/>
                  <a:cs typeface="Times New Roman" pitchFamily="18" charset="0"/>
                </a:rPr>
                <a:t>X</a:t>
              </a:r>
              <a:r>
                <a:rPr lang="vi-VN" sz="2400" b="1" dirty="0" smtClean="0">
                  <a:latin typeface="Times New Roman" pitchFamily="18" charset="0"/>
                  <a:cs typeface="Times New Roman" pitchFamily="18" charset="0"/>
                </a:rPr>
                <a:t>ây </a:t>
              </a:r>
              <a:r>
                <a:rPr lang="vi-VN" sz="2400" b="1" dirty="0">
                  <a:latin typeface="Times New Roman" pitchFamily="18" charset="0"/>
                  <a:cs typeface="Times New Roman" pitchFamily="18" charset="0"/>
                </a:rPr>
                <a:t>dựng ký túc xá hiện </a:t>
              </a:r>
              <a:r>
                <a:rPr lang="vi-VN" sz="2400" b="1" dirty="0" smtClean="0">
                  <a:latin typeface="Times New Roman" pitchFamily="18" charset="0"/>
                  <a:cs typeface="Times New Roman" pitchFamily="18" charset="0"/>
                </a:rPr>
                <a:t>đại</a:t>
              </a:r>
              <a:endParaRPr lang="en-US" sz="2400" b="1" dirty="0">
                <a:latin typeface="Times New Roman" pitchFamily="18" charset="0"/>
                <a:cs typeface="Times New Roman" pitchFamily="18" charset="0"/>
              </a:endParaRPr>
            </a:p>
          </p:txBody>
        </p:sp>
        <p:sp>
          <p:nvSpPr>
            <p:cNvPr id="67" name="Rectangle 33"/>
            <p:cNvSpPr>
              <a:spLocks noChangeArrowheads="1"/>
            </p:cNvSpPr>
            <p:nvPr/>
          </p:nvSpPr>
          <p:spPr bwMode="auto">
            <a:xfrm>
              <a:off x="5257800" y="3789617"/>
              <a:ext cx="1600200" cy="1118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400" b="1" dirty="0" smtClean="0">
                  <a:latin typeface="Times New Roman" pitchFamily="18" charset="0"/>
                  <a:cs typeface="Times New Roman" pitchFamily="18" charset="0"/>
                </a:rPr>
                <a:t>X</a:t>
              </a:r>
              <a:r>
                <a:rPr lang="vi-VN" sz="2400" b="1" dirty="0" smtClean="0">
                  <a:latin typeface="Times New Roman" pitchFamily="18" charset="0"/>
                  <a:cs typeface="Times New Roman" pitchFamily="18" charset="0"/>
                </a:rPr>
                <a:t>ây </a:t>
              </a:r>
              <a:r>
                <a:rPr lang="vi-VN" sz="2400" b="1" dirty="0">
                  <a:latin typeface="Times New Roman" pitchFamily="18" charset="0"/>
                  <a:cs typeface="Times New Roman" pitchFamily="18" charset="0"/>
                </a:rPr>
                <a:t>dựng trung tâm xưởng trường khang trang và hiện </a:t>
              </a:r>
              <a:r>
                <a:rPr lang="vi-VN" sz="2400" b="1" dirty="0" smtClean="0">
                  <a:latin typeface="Times New Roman" pitchFamily="18" charset="0"/>
                  <a:cs typeface="Times New Roman" pitchFamily="18" charset="0"/>
                </a:rPr>
                <a:t>đại</a:t>
              </a:r>
              <a:endParaRPr lang="en-US" sz="2400" b="1" dirty="0">
                <a:latin typeface="Times New Roman" pitchFamily="18" charset="0"/>
                <a:cs typeface="Times New Roman" pitchFamily="18" charset="0"/>
              </a:endParaRPr>
            </a:p>
          </p:txBody>
        </p:sp>
      </p:grpSp>
    </p:spTree>
    <p:extLst>
      <p:ext uri="{BB962C8B-B14F-4D97-AF65-F5344CB8AC3E}">
        <p14:creationId xmlns:p14="http://schemas.microsoft.com/office/powerpoint/2010/main" val="337416097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Text Box 19"/>
          <p:cNvSpPr txBox="1">
            <a:spLocks noChangeArrowheads="1"/>
          </p:cNvSpPr>
          <p:nvPr/>
        </p:nvSpPr>
        <p:spPr bwMode="gray">
          <a:xfrm>
            <a:off x="762000" y="381000"/>
            <a:ext cx="77724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285750" indent="-285750" algn="just">
              <a:spcAft>
                <a:spcPts val="600"/>
              </a:spcAft>
              <a:buFont typeface="Wingdings" pitchFamily="2" charset="2"/>
              <a:buChar char="v"/>
            </a:pPr>
            <a:r>
              <a:rPr lang="vi-VN" sz="3200" b="1" dirty="0" smtClean="0">
                <a:solidFill>
                  <a:srgbClr val="FFC000"/>
                </a:solidFill>
                <a:latin typeface="Times New Roman" pitchFamily="18" charset="0"/>
                <a:cs typeface="Times New Roman" pitchFamily="18" charset="0"/>
              </a:rPr>
              <a:t>T</a:t>
            </a:r>
            <a:r>
              <a:rPr lang="en-US" sz="3200" b="1" dirty="0" smtClean="0">
                <a:solidFill>
                  <a:srgbClr val="FFC000"/>
                </a:solidFill>
                <a:latin typeface="Times New Roman" pitchFamily="18" charset="0"/>
                <a:cs typeface="Times New Roman" pitchFamily="18" charset="0"/>
              </a:rPr>
              <a:t>RIỂN KHAI CÁC DỰ ÁN</a:t>
            </a:r>
            <a:r>
              <a:rPr lang="vi-VN" sz="3200" b="1" dirty="0" smtClean="0">
                <a:solidFill>
                  <a:srgbClr val="FFC000"/>
                </a:solidFill>
                <a:latin typeface="Times New Roman" pitchFamily="18" charset="0"/>
                <a:cs typeface="Times New Roman" pitchFamily="18" charset="0"/>
              </a:rPr>
              <a:t> </a:t>
            </a:r>
            <a:endParaRPr lang="en-US" sz="3200" b="1" dirty="0">
              <a:solidFill>
                <a:srgbClr val="FFC000"/>
              </a:solidFill>
              <a:latin typeface="Times New Roman" pitchFamily="18" charset="0"/>
              <a:cs typeface="Times New Roman" pitchFamily="18" charset="0"/>
            </a:endParaRPr>
          </a:p>
        </p:txBody>
      </p:sp>
      <p:sp>
        <p:nvSpPr>
          <p:cNvPr id="2" name="Rectangle 1"/>
          <p:cNvSpPr/>
          <p:nvPr/>
        </p:nvSpPr>
        <p:spPr>
          <a:xfrm>
            <a:off x="420624" y="1143000"/>
            <a:ext cx="8382000" cy="5801588"/>
          </a:xfrm>
          <a:prstGeom prst="rect">
            <a:avLst/>
          </a:prstGeom>
        </p:spPr>
        <p:txBody>
          <a:bodyPr wrap="square">
            <a:spAutoFit/>
          </a:bodyPr>
          <a:lstStyle/>
          <a:p>
            <a:pPr marL="285750" indent="-285750" algn="just">
              <a:spcAft>
                <a:spcPts val="600"/>
              </a:spcAft>
              <a:buFontTx/>
              <a:buChar char="-"/>
            </a:pPr>
            <a:r>
              <a:rPr lang="vi-VN" sz="2800" dirty="0" smtClean="0">
                <a:latin typeface="Times New Roman" pitchFamily="18" charset="0"/>
                <a:cs typeface="Times New Roman" pitchFamily="18" charset="0"/>
              </a:rPr>
              <a:t>Phát </a:t>
            </a:r>
            <a:r>
              <a:rPr lang="vi-VN" sz="2800" dirty="0">
                <a:latin typeface="Times New Roman" pitchFamily="18" charset="0"/>
                <a:cs typeface="Times New Roman" pitchFamily="18" charset="0"/>
              </a:rPr>
              <a:t>triển chương trình đào tạo cao đẳng tiên tiến của trường theo hướng tiếp cận </a:t>
            </a:r>
            <a:r>
              <a:rPr lang="vi-VN" sz="2800" dirty="0" smtClean="0">
                <a:latin typeface="Times New Roman" pitchFamily="18" charset="0"/>
                <a:cs typeface="Times New Roman" pitchFamily="18" charset="0"/>
              </a:rPr>
              <a:t>CDIO</a:t>
            </a:r>
            <a:r>
              <a:rPr lang="en-US" sz="2800" dirty="0" smtClean="0">
                <a:latin typeface="Times New Roman" pitchFamily="18" charset="0"/>
                <a:cs typeface="Times New Roman" pitchFamily="18" charset="0"/>
              </a:rPr>
              <a:t>;</a:t>
            </a:r>
          </a:p>
          <a:p>
            <a:pPr marL="285750" indent="-285750" algn="just">
              <a:spcAft>
                <a:spcPts val="600"/>
              </a:spcAft>
              <a:buFontTx/>
              <a:buChar char="-"/>
            </a:pPr>
            <a:r>
              <a:rPr lang="vi-VN" sz="2800" dirty="0" smtClean="0">
                <a:latin typeface="Times New Roman" pitchFamily="18" charset="0"/>
                <a:cs typeface="Times New Roman" pitchFamily="18" charset="0"/>
              </a:rPr>
              <a:t>Nâng </a:t>
            </a:r>
            <a:r>
              <a:rPr lang="vi-VN" sz="2800" dirty="0">
                <a:latin typeface="Times New Roman" pitchFamily="18" charset="0"/>
                <a:cs typeface="Times New Roman" pitchFamily="18" charset="0"/>
              </a:rPr>
              <a:t>cao năng lực ứng dụng </a:t>
            </a:r>
            <a:r>
              <a:rPr lang="en-US" sz="2800" dirty="0" smtClean="0">
                <a:latin typeface="Times New Roman" pitchFamily="18" charset="0"/>
                <a:cs typeface="Times New Roman" pitchFamily="18" charset="0"/>
              </a:rPr>
              <a:t>CNTT</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và </a:t>
            </a:r>
            <a:r>
              <a:rPr lang="en-US" sz="2800" dirty="0" smtClean="0">
                <a:latin typeface="Times New Roman" pitchFamily="18" charset="0"/>
                <a:cs typeface="Times New Roman" pitchFamily="18" charset="0"/>
              </a:rPr>
              <a:t>TT</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(hệ thống </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e-Learning) trong đào tạo và </a:t>
            </a:r>
            <a:r>
              <a:rPr lang="en-US" sz="2800" dirty="0" smtClean="0">
                <a:latin typeface="Times New Roman" pitchFamily="18" charset="0"/>
                <a:cs typeface="Times New Roman" pitchFamily="18" charset="0"/>
              </a:rPr>
              <a:t>NCKH</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hợp tác quốc </a:t>
            </a:r>
            <a:r>
              <a:rPr lang="vi-VN" sz="2800" dirty="0" smtClean="0">
                <a:latin typeface="Times New Roman" pitchFamily="18" charset="0"/>
                <a:cs typeface="Times New Roman" pitchFamily="18" charset="0"/>
              </a:rPr>
              <a:t>tế</a:t>
            </a:r>
            <a:r>
              <a:rPr lang="en-US" sz="2800" dirty="0" smtClean="0">
                <a:latin typeface="Times New Roman" pitchFamily="18" charset="0"/>
                <a:cs typeface="Times New Roman" pitchFamily="18" charset="0"/>
              </a:rPr>
              <a:t>;</a:t>
            </a:r>
          </a:p>
          <a:p>
            <a:pPr marL="285750" indent="-285750" algn="just">
              <a:spcAft>
                <a:spcPts val="600"/>
              </a:spcAft>
              <a:buFontTx/>
              <a:buChar char="-"/>
            </a:pPr>
            <a:r>
              <a:rPr lang="vi-VN" sz="2800" dirty="0" smtClean="0">
                <a:latin typeface="Times New Roman" pitchFamily="18" charset="0"/>
                <a:cs typeface="Times New Roman" pitchFamily="18" charset="0"/>
              </a:rPr>
              <a:t>Xây </a:t>
            </a:r>
            <a:r>
              <a:rPr lang="vi-VN" sz="2800" dirty="0">
                <a:latin typeface="Times New Roman" pitchFamily="18" charset="0"/>
                <a:cs typeface="Times New Roman" pitchFamily="18" charset="0"/>
              </a:rPr>
              <a:t>dựng hệ thống </a:t>
            </a:r>
            <a:r>
              <a:rPr lang="vi-VN" sz="2800" dirty="0" smtClean="0">
                <a:latin typeface="Times New Roman" pitchFamily="18" charset="0"/>
                <a:cs typeface="Times New Roman" pitchFamily="18" charset="0"/>
              </a:rPr>
              <a:t>thông </a:t>
            </a:r>
            <a:r>
              <a:rPr lang="vi-VN" sz="2800" dirty="0">
                <a:latin typeface="Times New Roman" pitchFamily="18" charset="0"/>
                <a:cs typeface="Times New Roman" pitchFamily="18" charset="0"/>
              </a:rPr>
              <a:t>tin - thư viện điện </a:t>
            </a:r>
            <a:r>
              <a:rPr lang="vi-VN" sz="2800" dirty="0" smtClean="0">
                <a:latin typeface="Times New Roman" pitchFamily="18" charset="0"/>
                <a:cs typeface="Times New Roman" pitchFamily="18" charset="0"/>
              </a:rPr>
              <a:t>tử</a:t>
            </a:r>
            <a:r>
              <a:rPr lang="en-US" sz="2800" dirty="0" smtClean="0">
                <a:latin typeface="Times New Roman" pitchFamily="18" charset="0"/>
                <a:cs typeface="Times New Roman" pitchFamily="18" charset="0"/>
              </a:rPr>
              <a:t>;</a:t>
            </a:r>
          </a:p>
          <a:p>
            <a:pPr marL="285750" indent="-285750" algn="just">
              <a:spcAft>
                <a:spcPts val="600"/>
              </a:spcAft>
              <a:buFontTx/>
              <a:buChar char="-"/>
            </a:pPr>
            <a:r>
              <a:rPr lang="vi-VN" sz="2800" dirty="0" smtClean="0">
                <a:latin typeface="Times New Roman" pitchFamily="18" charset="0"/>
                <a:cs typeface="Times New Roman" pitchFamily="18" charset="0"/>
              </a:rPr>
              <a:t>Nâng </a:t>
            </a:r>
            <a:r>
              <a:rPr lang="vi-VN" sz="2800" dirty="0">
                <a:latin typeface="Times New Roman" pitchFamily="18" charset="0"/>
                <a:cs typeface="Times New Roman" pitchFamily="18" charset="0"/>
              </a:rPr>
              <a:t>cao trình độ quản </a:t>
            </a:r>
            <a:r>
              <a:rPr lang="vi-VN" sz="2800" dirty="0" smtClean="0">
                <a:latin typeface="Times New Roman" pitchFamily="18" charset="0"/>
                <a:cs typeface="Times New Roman" pitchFamily="18" charset="0"/>
              </a:rPr>
              <a:t>lý</a:t>
            </a:r>
            <a:r>
              <a:rPr lang="en-US" sz="2800" dirty="0" smtClean="0">
                <a:latin typeface="Times New Roman" pitchFamily="18" charset="0"/>
                <a:cs typeface="Times New Roman" pitchFamily="18" charset="0"/>
              </a:rPr>
              <a:t>,</a:t>
            </a:r>
            <a:r>
              <a:rPr lang="vi-VN" sz="2800" dirty="0" smtClean="0">
                <a:latin typeface="Times New Roman" pitchFamily="18" charset="0"/>
                <a:cs typeface="Times New Roman" pitchFamily="18" charset="0"/>
              </a:rPr>
              <a:t> chuyên </a:t>
            </a:r>
            <a:r>
              <a:rPr lang="vi-VN" sz="2800" dirty="0">
                <a:latin typeface="Times New Roman" pitchFamily="18" charset="0"/>
                <a:cs typeface="Times New Roman" pitchFamily="18" charset="0"/>
              </a:rPr>
              <a:t>môn cho </a:t>
            </a:r>
            <a:r>
              <a:rPr lang="en-US" sz="2800" dirty="0" smtClean="0">
                <a:latin typeface="Times New Roman" pitchFamily="18" charset="0"/>
                <a:cs typeface="Times New Roman" pitchFamily="18" charset="0"/>
              </a:rPr>
              <a:t>CB </a:t>
            </a:r>
            <a:r>
              <a:rPr lang="vi-VN" sz="2800" dirty="0" smtClean="0">
                <a:latin typeface="Times New Roman" pitchFamily="18" charset="0"/>
                <a:cs typeface="Times New Roman" pitchFamily="18" charset="0"/>
              </a:rPr>
              <a:t>– </a:t>
            </a:r>
            <a:r>
              <a:rPr lang="en-US" sz="2800" dirty="0" smtClean="0">
                <a:latin typeface="Times New Roman" pitchFamily="18" charset="0"/>
                <a:cs typeface="Times New Roman" pitchFamily="18" charset="0"/>
              </a:rPr>
              <a:t>GV;</a:t>
            </a:r>
          </a:p>
          <a:p>
            <a:pPr marL="285750" indent="-285750" algn="just">
              <a:spcAft>
                <a:spcPts val="600"/>
              </a:spcAft>
              <a:buFontTx/>
              <a:buChar char="-"/>
            </a:pPr>
            <a:r>
              <a:rPr lang="vi-VN" sz="2800" dirty="0" smtClean="0">
                <a:latin typeface="Times New Roman" pitchFamily="18" charset="0"/>
                <a:cs typeface="Times New Roman" pitchFamily="18" charset="0"/>
              </a:rPr>
              <a:t>Tăng </a:t>
            </a:r>
            <a:r>
              <a:rPr lang="vi-VN" sz="2800" dirty="0">
                <a:latin typeface="Times New Roman" pitchFamily="18" charset="0"/>
                <a:cs typeface="Times New Roman" pitchFamily="18" charset="0"/>
              </a:rPr>
              <a:t>cường năng lực </a:t>
            </a:r>
            <a:r>
              <a:rPr lang="en-US" sz="2800" dirty="0" smtClean="0">
                <a:latin typeface="Times New Roman" pitchFamily="18" charset="0"/>
                <a:cs typeface="Times New Roman" pitchFamily="18" charset="0"/>
              </a:rPr>
              <a:t>NCKH</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cho giảng </a:t>
            </a:r>
            <a:r>
              <a:rPr lang="vi-VN" sz="2800" dirty="0" smtClean="0">
                <a:latin typeface="Times New Roman" pitchFamily="18" charset="0"/>
                <a:cs typeface="Times New Roman" pitchFamily="18" charset="0"/>
              </a:rPr>
              <a:t>viên</a:t>
            </a:r>
            <a:r>
              <a:rPr lang="en-US" sz="2800" dirty="0" smtClean="0">
                <a:latin typeface="Times New Roman" pitchFamily="18" charset="0"/>
                <a:cs typeface="Times New Roman" pitchFamily="18" charset="0"/>
              </a:rPr>
              <a:t>;</a:t>
            </a:r>
          </a:p>
          <a:p>
            <a:pPr marL="285750" indent="-285750" algn="just">
              <a:spcAft>
                <a:spcPts val="600"/>
              </a:spcAft>
              <a:buFontTx/>
              <a:buChar char="-"/>
            </a:pPr>
            <a:r>
              <a:rPr lang="vi-VN" sz="2800" dirty="0" smtClean="0">
                <a:latin typeface="Times New Roman" pitchFamily="18" charset="0"/>
                <a:cs typeface="Times New Roman" pitchFamily="18" charset="0"/>
              </a:rPr>
              <a:t>Tin </a:t>
            </a:r>
            <a:r>
              <a:rPr lang="vi-VN" sz="2800" dirty="0">
                <a:latin typeface="Times New Roman" pitchFamily="18" charset="0"/>
                <a:cs typeface="Times New Roman" pitchFamily="18" charset="0"/>
              </a:rPr>
              <a:t>học hóa công tác quản lý hành </a:t>
            </a:r>
            <a:r>
              <a:rPr lang="vi-VN" sz="2800" dirty="0"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đào </a:t>
            </a:r>
            <a:r>
              <a:rPr lang="vi-VN" sz="2800" dirty="0" smtClean="0">
                <a:latin typeface="Times New Roman" pitchFamily="18" charset="0"/>
                <a:cs typeface="Times New Roman" pitchFamily="18" charset="0"/>
              </a:rPr>
              <a:t>tạo</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đề thi </a:t>
            </a:r>
            <a:r>
              <a:rPr lang="vi-VN" sz="2800" dirty="0">
                <a:latin typeface="Times New Roman" pitchFamily="18" charset="0"/>
                <a:cs typeface="Times New Roman" pitchFamily="18" charset="0"/>
              </a:rPr>
              <a:t>và thi trực </a:t>
            </a:r>
            <a:r>
              <a:rPr lang="vi-VN" sz="2800" dirty="0" smtClean="0">
                <a:latin typeface="Times New Roman" pitchFamily="18" charset="0"/>
                <a:cs typeface="Times New Roman" pitchFamily="18" charset="0"/>
              </a:rPr>
              <a:t>tuyến</a:t>
            </a:r>
            <a:r>
              <a:rPr lang="en-US" sz="2800" dirty="0" smtClean="0">
                <a:latin typeface="Times New Roman" pitchFamily="18" charset="0"/>
                <a:cs typeface="Times New Roman" pitchFamily="18" charset="0"/>
              </a:rPr>
              <a:t>;</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tài </a:t>
            </a:r>
            <a:r>
              <a:rPr lang="vi-VN" sz="2800" dirty="0"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quản lý thiết bị và cơ sở vật </a:t>
            </a:r>
            <a:r>
              <a:rPr lang="vi-VN" sz="2800" dirty="0" smtClean="0">
                <a:latin typeface="Times New Roman" pitchFamily="18" charset="0"/>
                <a:cs typeface="Times New Roman" pitchFamily="18" charset="0"/>
              </a:rPr>
              <a:t>chất</a:t>
            </a:r>
            <a:r>
              <a:rPr lang="en-US"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a:p>
            <a:pPr marL="285750" indent="-285750" algn="just">
              <a:spcAft>
                <a:spcPts val="600"/>
              </a:spcAft>
              <a:buFontTx/>
              <a:buChar char="-"/>
            </a:pPr>
            <a:r>
              <a:rPr lang="vi-VN" sz="2800" dirty="0" smtClean="0">
                <a:latin typeface="Times New Roman" pitchFamily="18" charset="0"/>
                <a:cs typeface="Times New Roman" pitchFamily="18" charset="0"/>
              </a:rPr>
              <a:t>Xây </a:t>
            </a:r>
            <a:r>
              <a:rPr lang="vi-VN" sz="2800" dirty="0">
                <a:latin typeface="Times New Roman" pitchFamily="18" charset="0"/>
                <a:cs typeface="Times New Roman" pitchFamily="18" charset="0"/>
              </a:rPr>
              <a:t>dựng trang web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đường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miền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trường</a:t>
            </a:r>
            <a:r>
              <a:rPr lang="en-US"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a:p>
            <a:pPr marL="285750" indent="-285750" algn="just">
              <a:spcAft>
                <a:spcPts val="600"/>
              </a:spcAft>
              <a:buFontTx/>
              <a:buChar char="-"/>
            </a:pP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228815841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2915" y="1066800"/>
            <a:ext cx="8382000" cy="5139869"/>
          </a:xfrm>
          <a:prstGeom prst="rect">
            <a:avLst/>
          </a:prstGeom>
        </p:spPr>
        <p:txBody>
          <a:bodyPr wrap="square">
            <a:spAutoFit/>
          </a:bodyPr>
          <a:lstStyle/>
          <a:p>
            <a:pPr marL="285750" indent="-285750" algn="just">
              <a:spcAft>
                <a:spcPts val="600"/>
              </a:spcAft>
              <a:buFontTx/>
              <a:buChar char="-"/>
            </a:pPr>
            <a:r>
              <a:rPr lang="vi-VN" sz="2800" dirty="0" smtClean="0">
                <a:latin typeface="Times New Roman" pitchFamily="18" charset="0"/>
                <a:cs typeface="Times New Roman" pitchFamily="18" charset="0"/>
              </a:rPr>
              <a:t>Tăng cường cơ sở vật chất nhà xưởng, lớp học, phòng thực hành, phòng làm việc và cơ sở hạ tầng;</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trang thiết bị dạy học; mặt bằng tổng thể tại cơ sở chính”;</a:t>
            </a:r>
            <a:endParaRPr lang="en-US" sz="2800" dirty="0" smtClean="0">
              <a:latin typeface="Times New Roman" pitchFamily="18" charset="0"/>
              <a:cs typeface="Times New Roman" pitchFamily="18" charset="0"/>
            </a:endParaRPr>
          </a:p>
          <a:p>
            <a:pPr marL="285750" indent="-285750" algn="just">
              <a:spcAft>
                <a:spcPts val="600"/>
              </a:spcAft>
              <a:buFontTx/>
              <a:buChar char="-"/>
            </a:pPr>
            <a:r>
              <a:rPr lang="vi-VN" sz="2800" dirty="0" smtClean="0">
                <a:latin typeface="Times New Roman" pitchFamily="18" charset="0"/>
                <a:cs typeface="Times New Roman" pitchFamily="18" charset="0"/>
              </a:rPr>
              <a:t>Xây </a:t>
            </a:r>
            <a:r>
              <a:rPr lang="vi-VN" sz="2800" dirty="0">
                <a:latin typeface="Times New Roman" pitchFamily="18" charset="0"/>
                <a:cs typeface="Times New Roman" pitchFamily="18" charset="0"/>
              </a:rPr>
              <a:t>dựng cơ sở tại Củ </a:t>
            </a:r>
            <a:r>
              <a:rPr lang="vi-VN" sz="2800" dirty="0" smtClean="0">
                <a:latin typeface="Times New Roman" pitchFamily="18" charset="0"/>
                <a:cs typeface="Times New Roman" pitchFamily="18" charset="0"/>
              </a:rPr>
              <a:t>Chi;</a:t>
            </a:r>
            <a:endParaRPr lang="en-US" sz="2800" dirty="0">
              <a:latin typeface="Times New Roman" pitchFamily="18" charset="0"/>
              <a:cs typeface="Times New Roman" pitchFamily="18" charset="0"/>
            </a:endParaRPr>
          </a:p>
          <a:p>
            <a:pPr marL="285750" indent="-285750" algn="just">
              <a:spcAft>
                <a:spcPts val="600"/>
              </a:spcAft>
              <a:buFontTx/>
              <a:buChar char="-"/>
            </a:pPr>
            <a:r>
              <a:rPr lang="vi-VN" sz="2800" dirty="0" smtClean="0">
                <a:latin typeface="Times New Roman" pitchFamily="18" charset="0"/>
                <a:cs typeface="Times New Roman" pitchFamily="18" charset="0"/>
              </a:rPr>
              <a:t>Xây </a:t>
            </a:r>
            <a:r>
              <a:rPr lang="vi-VN" sz="2800" dirty="0">
                <a:latin typeface="Times New Roman" pitchFamily="18" charset="0"/>
                <a:cs typeface="Times New Roman" pitchFamily="18" charset="0"/>
              </a:rPr>
              <a:t>dựng Trung tâm xưởng thực </a:t>
            </a:r>
            <a:r>
              <a:rPr lang="vi-VN" sz="2800" dirty="0" smtClean="0">
                <a:latin typeface="Times New Roman" pitchFamily="18" charset="0"/>
                <a:cs typeface="Times New Roman" pitchFamily="18" charset="0"/>
              </a:rPr>
              <a:t>hành;</a:t>
            </a:r>
            <a:endParaRPr lang="en-US" sz="2800" dirty="0">
              <a:latin typeface="Times New Roman" pitchFamily="18" charset="0"/>
              <a:cs typeface="Times New Roman" pitchFamily="18" charset="0"/>
            </a:endParaRPr>
          </a:p>
          <a:p>
            <a:pPr marL="285750" indent="-285750" algn="just">
              <a:spcAft>
                <a:spcPts val="600"/>
              </a:spcAft>
              <a:buFontTx/>
              <a:buChar char="-"/>
            </a:pPr>
            <a:r>
              <a:rPr lang="vi-VN" sz="2800" dirty="0" smtClean="0">
                <a:latin typeface="Times New Roman" pitchFamily="18" charset="0"/>
                <a:cs typeface="Times New Roman" pitchFamily="18" charset="0"/>
              </a:rPr>
              <a:t>Nâng </a:t>
            </a:r>
            <a:r>
              <a:rPr lang="vi-VN" sz="2800" dirty="0">
                <a:latin typeface="Times New Roman" pitchFamily="18" charset="0"/>
                <a:cs typeface="Times New Roman" pitchFamily="18" charset="0"/>
              </a:rPr>
              <a:t>tầng Khoa Điện – Điện </a:t>
            </a:r>
            <a:r>
              <a:rPr lang="vi-VN" sz="2800" dirty="0" smtClean="0">
                <a:latin typeface="Times New Roman" pitchFamily="18" charset="0"/>
                <a:cs typeface="Times New Roman" pitchFamily="18" charset="0"/>
              </a:rPr>
              <a:t>tử;</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Dời cổng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p>
          <a:p>
            <a:pPr marL="285750" indent="-285750" algn="just">
              <a:spcAft>
                <a:spcPts val="600"/>
              </a:spcAft>
              <a:buFontTx/>
              <a:buChar char="-"/>
            </a:pPr>
            <a:r>
              <a:rPr lang="en-US" sz="2800" dirty="0" err="1" smtClean="0">
                <a:latin typeface="Times New Roman" pitchFamily="18" charset="0"/>
                <a:cs typeface="Times New Roman" pitchFamily="18" charset="0"/>
              </a:rPr>
              <a:t>Xây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dựng</a:t>
            </a:r>
            <a:r>
              <a:rPr lang="en-US" sz="2800" dirty="0" smtClean="0">
                <a:latin typeface="Times New Roman" pitchFamily="18" charset="0"/>
                <a:cs typeface="Times New Roman" pitchFamily="18" charset="0"/>
              </a:rPr>
              <a:t> k</a:t>
            </a:r>
            <a:r>
              <a:rPr lang="vi-VN" sz="2800" dirty="0" smtClean="0">
                <a:latin typeface="Times New Roman" pitchFamily="18" charset="0"/>
                <a:cs typeface="Times New Roman" pitchFamily="18" charset="0"/>
              </a:rPr>
              <a:t>ý </a:t>
            </a:r>
            <a:r>
              <a:rPr lang="vi-VN" sz="2800" dirty="0">
                <a:latin typeface="Times New Roman" pitchFamily="18" charset="0"/>
                <a:cs typeface="Times New Roman" pitchFamily="18" charset="0"/>
              </a:rPr>
              <a:t>túc </a:t>
            </a:r>
            <a:r>
              <a:rPr lang="vi-VN" sz="2800" dirty="0" smtClean="0">
                <a:latin typeface="Times New Roman" pitchFamily="18" charset="0"/>
                <a:cs typeface="Times New Roman" pitchFamily="18" charset="0"/>
              </a:rPr>
              <a:t>xá</a:t>
            </a:r>
            <a:r>
              <a:rPr lang="en-US" sz="2800" dirty="0" smtClean="0">
                <a:latin typeface="Times New Roman" pitchFamily="18" charset="0"/>
                <a:cs typeface="Times New Roman" pitchFamily="18" charset="0"/>
              </a:rPr>
              <a:t>;</a:t>
            </a:r>
          </a:p>
          <a:p>
            <a:pPr marL="285750" indent="-285750" algn="just">
              <a:spcAft>
                <a:spcPts val="600"/>
              </a:spcAft>
              <a:buFontTx/>
              <a:buChar char="-"/>
            </a:pPr>
            <a:r>
              <a:rPr lang="vi-VN" sz="2800" dirty="0" smtClean="0">
                <a:latin typeface="Times New Roman" pitchFamily="18" charset="0"/>
                <a:cs typeface="Times New Roman" pitchFamily="18" charset="0"/>
              </a:rPr>
              <a:t>Xây </a:t>
            </a:r>
            <a:r>
              <a:rPr lang="vi-VN" sz="2800" dirty="0">
                <a:latin typeface="Times New Roman" pitchFamily="18" charset="0"/>
                <a:cs typeface="Times New Roman" pitchFamily="18" charset="0"/>
              </a:rPr>
              <a:t>dựng và triển khai </a:t>
            </a:r>
            <a:r>
              <a:rPr lang="vi-VN" sz="2800" dirty="0" smtClean="0">
                <a:latin typeface="Times New Roman" pitchFamily="18" charset="0"/>
                <a:cs typeface="Times New Roman" pitchFamily="18" charset="0"/>
              </a:rPr>
              <a:t>quản </a:t>
            </a:r>
            <a:r>
              <a:rPr lang="vi-VN" sz="2800" dirty="0">
                <a:latin typeface="Times New Roman" pitchFamily="18" charset="0"/>
                <a:cs typeface="Times New Roman" pitchFamily="18" charset="0"/>
              </a:rPr>
              <a:t>lý chất lượng </a:t>
            </a:r>
            <a:r>
              <a:rPr lang="vi-VN" sz="2800" dirty="0" smtClean="0">
                <a:latin typeface="Times New Roman" pitchFamily="18" charset="0"/>
                <a:cs typeface="Times New Roman" pitchFamily="18" charset="0"/>
              </a:rPr>
              <a:t>ISO</a:t>
            </a:r>
            <a:r>
              <a:rPr lang="en-US"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a:p>
            <a:pPr marL="285750" indent="-285750" algn="just">
              <a:spcAft>
                <a:spcPts val="600"/>
              </a:spcAft>
              <a:buFontTx/>
              <a:buChar char="-"/>
            </a:pPr>
            <a:r>
              <a:rPr lang="en-US" sz="2800" dirty="0" smtClean="0">
                <a:latin typeface="Times New Roman" pitchFamily="18" charset="0"/>
                <a:cs typeface="Times New Roman" pitchFamily="18" charset="0"/>
              </a:rPr>
              <a:t>X</a:t>
            </a:r>
            <a:r>
              <a:rPr lang="vi-VN" sz="2800" dirty="0" smtClean="0">
                <a:latin typeface="Times New Roman" pitchFamily="18" charset="0"/>
                <a:cs typeface="Times New Roman" pitchFamily="18" charset="0"/>
              </a:rPr>
              <a:t>ây </a:t>
            </a:r>
            <a:r>
              <a:rPr lang="vi-VN" sz="2800" dirty="0">
                <a:latin typeface="Times New Roman" pitchFamily="18" charset="0"/>
                <a:cs typeface="Times New Roman" pitchFamily="18" charset="0"/>
              </a:rPr>
              <a:t>dựng trường Cao đẳng trọng điểm của </a:t>
            </a:r>
            <a:r>
              <a:rPr lang="vi-VN" sz="2800" dirty="0" smtClean="0">
                <a:latin typeface="Times New Roman" pitchFamily="18" charset="0"/>
                <a:cs typeface="Times New Roman" pitchFamily="18" charset="0"/>
              </a:rPr>
              <a:t>T</a:t>
            </a:r>
            <a:r>
              <a:rPr lang="en-US" sz="2800" dirty="0" smtClean="0">
                <a:latin typeface="Times New Roman" pitchFamily="18" charset="0"/>
                <a:cs typeface="Times New Roman" pitchFamily="18" charset="0"/>
              </a:rPr>
              <a:t>P. HCM.</a:t>
            </a:r>
            <a:r>
              <a:rPr lang="vi-VN" sz="2800" dirty="0" smtClean="0">
                <a:latin typeface="Times New Roman" pitchFamily="18" charset="0"/>
                <a:cs typeface="Times New Roman" pitchFamily="18" charset="0"/>
              </a:rPr>
              <a:t> </a:t>
            </a:r>
            <a:endParaRPr lang="en-US" sz="2800" dirty="0">
              <a:latin typeface="Times New Roman" pitchFamily="18" charset="0"/>
              <a:cs typeface="Times New Roman" pitchFamily="18" charset="0"/>
            </a:endParaRPr>
          </a:p>
          <a:p>
            <a:pPr marL="285750" indent="-285750" algn="just">
              <a:spcAft>
                <a:spcPts val="600"/>
              </a:spcAft>
              <a:buFontTx/>
              <a:buChar char="-"/>
            </a:pPr>
            <a:endParaRPr lang="en-US" dirty="0" smtClean="0">
              <a:latin typeface="Times New Roman" pitchFamily="18" charset="0"/>
              <a:cs typeface="Times New Roman" pitchFamily="18" charset="0"/>
            </a:endParaRPr>
          </a:p>
          <a:p>
            <a:pPr marL="285750" indent="-285750" algn="just">
              <a:spcAft>
                <a:spcPts val="600"/>
              </a:spcAft>
              <a:buFontTx/>
              <a:buChar char="-"/>
            </a:pPr>
            <a:endParaRPr lang="en-US" dirty="0" smtClean="0">
              <a:latin typeface="Times New Roman" pitchFamily="18" charset="0"/>
              <a:cs typeface="Times New Roman" pitchFamily="18" charset="0"/>
            </a:endParaRPr>
          </a:p>
        </p:txBody>
      </p:sp>
      <p:sp>
        <p:nvSpPr>
          <p:cNvPr id="3" name="Rectangle 2"/>
          <p:cNvSpPr/>
          <p:nvPr/>
        </p:nvSpPr>
        <p:spPr>
          <a:xfrm>
            <a:off x="838200" y="304800"/>
            <a:ext cx="6477000" cy="584775"/>
          </a:xfrm>
          <a:prstGeom prst="rect">
            <a:avLst/>
          </a:prstGeom>
        </p:spPr>
        <p:txBody>
          <a:bodyPr wrap="square">
            <a:spAutoFit/>
          </a:bodyPr>
          <a:lstStyle/>
          <a:p>
            <a:pPr marL="285750" indent="-285750" algn="just">
              <a:spcAft>
                <a:spcPts val="600"/>
              </a:spcAft>
              <a:buFont typeface="Wingdings" pitchFamily="2" charset="2"/>
              <a:buChar char="v"/>
            </a:pPr>
            <a:r>
              <a:rPr lang="vi-VN" sz="3200" b="1" dirty="0">
                <a:solidFill>
                  <a:srgbClr val="FFC000"/>
                </a:solidFill>
                <a:latin typeface="Times New Roman" pitchFamily="18" charset="0"/>
                <a:cs typeface="Times New Roman" pitchFamily="18" charset="0"/>
              </a:rPr>
              <a:t>T</a:t>
            </a:r>
            <a:r>
              <a:rPr lang="en-US" sz="3200" b="1" dirty="0">
                <a:solidFill>
                  <a:srgbClr val="FFC000"/>
                </a:solidFill>
                <a:latin typeface="Times New Roman" pitchFamily="18" charset="0"/>
                <a:cs typeface="Times New Roman" pitchFamily="18" charset="0"/>
              </a:rPr>
              <a:t>RIỂN KHAI CÁC DỰ ÁN</a:t>
            </a:r>
            <a:r>
              <a:rPr lang="vi-VN" sz="3200" b="1" dirty="0">
                <a:solidFill>
                  <a:srgbClr val="FFC000"/>
                </a:solidFill>
                <a:latin typeface="Times New Roman" pitchFamily="18" charset="0"/>
                <a:cs typeface="Times New Roman" pitchFamily="18" charset="0"/>
              </a:rPr>
              <a:t> </a:t>
            </a:r>
            <a:endParaRPr lang="en-US" sz="3200" b="1" dirty="0">
              <a:solidFill>
                <a:srgbClr val="FFC000"/>
              </a:solidFill>
              <a:latin typeface="Times New Roman" pitchFamily="18" charset="0"/>
              <a:cs typeface="Times New Roman" pitchFamily="18" charset="0"/>
            </a:endParaRPr>
          </a:p>
        </p:txBody>
      </p:sp>
    </p:spTree>
    <p:extLst>
      <p:ext uri="{BB962C8B-B14F-4D97-AF65-F5344CB8AC3E}">
        <p14:creationId xmlns:p14="http://schemas.microsoft.com/office/powerpoint/2010/main" val="110795672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en-US" sz="3200" dirty="0" smtClean="0">
                <a:latin typeface="Times New Roman" pitchFamily="18" charset="0"/>
                <a:cs typeface="Times New Roman" pitchFamily="18" charset="0"/>
              </a:rPr>
              <a:t>KẾT LUẬN</a:t>
            </a:r>
            <a:endParaRPr lang="en-US" sz="1800" dirty="0">
              <a:latin typeface="Times New Roman" pitchFamily="18" charset="0"/>
              <a:cs typeface="Times New Roman" pitchFamily="18" charset="0"/>
            </a:endParaRPr>
          </a:p>
        </p:txBody>
      </p:sp>
      <p:sp>
        <p:nvSpPr>
          <p:cNvPr id="2" name="Rectangle 1"/>
          <p:cNvSpPr/>
          <p:nvPr/>
        </p:nvSpPr>
        <p:spPr>
          <a:xfrm>
            <a:off x="152400" y="868362"/>
            <a:ext cx="8763000" cy="5647700"/>
          </a:xfrm>
          <a:prstGeom prst="rect">
            <a:avLst/>
          </a:prstGeom>
        </p:spPr>
        <p:txBody>
          <a:bodyPr wrap="square">
            <a:spAutoFit/>
          </a:bodyPr>
          <a:lstStyle/>
          <a:p>
            <a:pPr algn="just">
              <a:spcAft>
                <a:spcPts val="600"/>
              </a:spcAft>
            </a:pPr>
            <a:r>
              <a:rPr lang="vi-VN" sz="2800" dirty="0">
                <a:latin typeface="Times New Roman" pitchFamily="18" charset="0"/>
                <a:cs typeface="Times New Roman" pitchFamily="18" charset="0"/>
              </a:rPr>
              <a:t>Nhiệm vụ </a:t>
            </a:r>
            <a:r>
              <a:rPr lang="vi-VN" sz="2800" dirty="0" smtClean="0">
                <a:latin typeface="Times New Roman" pitchFamily="18" charset="0"/>
                <a:cs typeface="Times New Roman" pitchFamily="18" charset="0"/>
              </a:rPr>
              <a:t>năm </a:t>
            </a:r>
            <a:r>
              <a:rPr lang="vi-VN" sz="2800" dirty="0">
                <a:latin typeface="Times New Roman" pitchFamily="18" charset="0"/>
                <a:cs typeface="Times New Roman" pitchFamily="18" charset="0"/>
              </a:rPr>
              <a:t>2015 và tầm nhìn đến 2020 </a:t>
            </a:r>
            <a:r>
              <a:rPr lang="vi-VN" sz="2800" dirty="0" smtClean="0">
                <a:latin typeface="Times New Roman" pitchFamily="18" charset="0"/>
                <a:cs typeface="Times New Roman" pitchFamily="18" charset="0"/>
              </a:rPr>
              <a:t> </a:t>
            </a:r>
            <a:endParaRPr lang="en-US" sz="2800" dirty="0" smtClean="0">
              <a:latin typeface="Times New Roman" pitchFamily="18" charset="0"/>
              <a:cs typeface="Times New Roman" pitchFamily="18" charset="0"/>
            </a:endParaRPr>
          </a:p>
          <a:p>
            <a:pPr marL="285750" indent="-285750" algn="just">
              <a:spcAft>
                <a:spcPts val="600"/>
              </a:spcAft>
              <a:buFontTx/>
              <a:buChar char="-"/>
            </a:pPr>
            <a:r>
              <a:rPr lang="en-US" sz="2800" dirty="0" smtClean="0">
                <a:latin typeface="Times New Roman" pitchFamily="18" charset="0"/>
                <a:cs typeface="Times New Roman" pitchFamily="18" charset="0"/>
              </a:rPr>
              <a:t>T</a:t>
            </a:r>
            <a:r>
              <a:rPr lang="vi-VN" sz="2800" dirty="0" smtClean="0">
                <a:latin typeface="Times New Roman" pitchFamily="18" charset="0"/>
                <a:cs typeface="Times New Roman" pitchFamily="18" charset="0"/>
              </a:rPr>
              <a:t>ập </a:t>
            </a:r>
            <a:r>
              <a:rPr lang="vi-VN" sz="2800" dirty="0">
                <a:latin typeface="Times New Roman" pitchFamily="18" charset="0"/>
                <a:cs typeface="Times New Roman" pitchFamily="18" charset="0"/>
              </a:rPr>
              <a:t>trung </a:t>
            </a:r>
            <a:r>
              <a:rPr lang="en-US" sz="2800" dirty="0" err="1" smtClean="0">
                <a:latin typeface="Times New Roman" pitchFamily="18" charset="0"/>
                <a:cs typeface="Times New Roman" pitchFamily="18" charset="0"/>
              </a:rPr>
              <a:t>vào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việc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cập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tư</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bộ</a:t>
            </a:r>
            <a:r>
              <a:rPr lang="en-US" sz="2800" dirty="0" smtClean="0">
                <a:latin typeface="Times New Roman" pitchFamily="18" charset="0"/>
                <a:cs typeface="Times New Roman" pitchFamily="18" charset="0"/>
              </a:rPr>
              <a:t>, GV, </a:t>
            </a:r>
            <a:r>
              <a:rPr lang="en-US" sz="2800" dirty="0" err="1" smtClean="0">
                <a:latin typeface="Times New Roman" pitchFamily="18" charset="0"/>
                <a:cs typeface="Times New Roman" pitchFamily="18" charset="0"/>
              </a:rPr>
              <a:t>sinh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viên</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hoàn </a:t>
            </a:r>
            <a:r>
              <a:rPr lang="vi-VN" sz="2800" dirty="0">
                <a:latin typeface="Times New Roman" pitchFamily="18" charset="0"/>
                <a:cs typeface="Times New Roman" pitchFamily="18" charset="0"/>
              </a:rPr>
              <a:t>thiện </a:t>
            </a:r>
            <a:r>
              <a:rPr lang="en-US" sz="2800" dirty="0" err="1" smtClean="0">
                <a:latin typeface="Times New Roman" pitchFamily="18" charset="0"/>
                <a:cs typeface="Times New Roman" pitchFamily="18" charset="0"/>
              </a:rPr>
              <a:t>toàn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bộ</a:t>
            </a:r>
            <a:r>
              <a:rPr lang="en-US" sz="2800" dirty="0" smtClean="0">
                <a:latin typeface="Times New Roman" pitchFamily="18" charset="0"/>
                <a:cs typeface="Times New Roman" pitchFamily="18" charset="0"/>
              </a:rPr>
              <a:t> c</a:t>
            </a:r>
            <a:r>
              <a:rPr lang="vi-VN" sz="2800" dirty="0" smtClean="0">
                <a:latin typeface="Times New Roman" pitchFamily="18" charset="0"/>
                <a:cs typeface="Times New Roman" pitchFamily="18" charset="0"/>
              </a:rPr>
              <a:t>hương trình và </a:t>
            </a:r>
            <a:r>
              <a:rPr lang="vi-VN" sz="2800" dirty="0">
                <a:latin typeface="Times New Roman" pitchFamily="18" charset="0"/>
                <a:cs typeface="Times New Roman" pitchFamily="18" charset="0"/>
              </a:rPr>
              <a:t>tổ chức </a:t>
            </a:r>
            <a:r>
              <a:rPr lang="en-US" sz="2800" dirty="0" err="1" smtClean="0">
                <a:latin typeface="Times New Roman" pitchFamily="18" charset="0"/>
                <a:cs typeface="Times New Roman" pitchFamily="18" charset="0"/>
              </a:rPr>
              <a:t>đào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tạo</a:t>
            </a:r>
            <a:r>
              <a:rPr lang="en-US" sz="2800" dirty="0" smtClean="0">
                <a:latin typeface="Times New Roman" pitchFamily="18" charset="0"/>
                <a:cs typeface="Times New Roman" pitchFamily="18" charset="0"/>
              </a:rPr>
              <a:t>.</a:t>
            </a:r>
            <a:r>
              <a:rPr lang="vi-VN" sz="2800" dirty="0" smtClean="0">
                <a:latin typeface="Times New Roman" pitchFamily="18" charset="0"/>
                <a:cs typeface="Times New Roman" pitchFamily="18" charset="0"/>
              </a:rPr>
              <a:t> </a:t>
            </a:r>
            <a:endParaRPr lang="en-US" sz="2800" dirty="0" smtClean="0">
              <a:latin typeface="Times New Roman" pitchFamily="18" charset="0"/>
              <a:cs typeface="Times New Roman" pitchFamily="18" charset="0"/>
            </a:endParaRPr>
          </a:p>
          <a:p>
            <a:pPr marL="285750" indent="-285750" algn="just">
              <a:spcAft>
                <a:spcPts val="600"/>
              </a:spcAft>
              <a:buFontTx/>
              <a:buChar char="-"/>
            </a:pPr>
            <a:r>
              <a:rPr lang="en-US" sz="2800" dirty="0" smtClean="0">
                <a:latin typeface="Times New Roman" pitchFamily="18" charset="0"/>
                <a:cs typeface="Times New Roman" pitchFamily="18" charset="0"/>
              </a:rPr>
              <a:t>N</a:t>
            </a:r>
            <a:r>
              <a:rPr lang="vi-VN" sz="2800" dirty="0" smtClean="0">
                <a:latin typeface="Times New Roman" pitchFamily="18" charset="0"/>
                <a:cs typeface="Times New Roman" pitchFamily="18" charset="0"/>
              </a:rPr>
              <a:t>âng </a:t>
            </a:r>
            <a:r>
              <a:rPr lang="vi-VN" sz="2800" dirty="0">
                <a:latin typeface="Times New Roman" pitchFamily="18" charset="0"/>
                <a:cs typeface="Times New Roman" pitchFamily="18" charset="0"/>
              </a:rPr>
              <a:t>cao chất lượng </a:t>
            </a:r>
            <a:r>
              <a:rPr lang="en-US" sz="2800" dirty="0" smtClean="0">
                <a:latin typeface="Times New Roman" pitchFamily="18" charset="0"/>
                <a:cs typeface="Times New Roman" pitchFamily="18" charset="0"/>
              </a:rPr>
              <a:t>ĐT</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theo </a:t>
            </a:r>
            <a:r>
              <a:rPr lang="en-US" sz="2800" dirty="0" smtClean="0">
                <a:latin typeface="Times New Roman" pitchFamily="18" charset="0"/>
                <a:cs typeface="Times New Roman" pitchFamily="18" charset="0"/>
              </a:rPr>
              <a:t>HTTC</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đổi mới </a:t>
            </a:r>
            <a:r>
              <a:rPr lang="en-US" sz="2800" dirty="0" smtClean="0">
                <a:latin typeface="Times New Roman" pitchFamily="18" charset="0"/>
                <a:cs typeface="Times New Roman" pitchFamily="18" charset="0"/>
              </a:rPr>
              <a:t>PP</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dạy học, thu hút đầu tư tài chính, hoàn thiện và phát triển </a:t>
            </a:r>
            <a:r>
              <a:rPr lang="en-US" sz="2800" dirty="0" smtClean="0">
                <a:latin typeface="Times New Roman" pitchFamily="18" charset="0"/>
                <a:cs typeface="Times New Roman" pitchFamily="18" charset="0"/>
              </a:rPr>
              <a:t>CSVC</a:t>
            </a:r>
          </a:p>
          <a:p>
            <a:pPr marL="285750" indent="-285750" algn="just">
              <a:spcAft>
                <a:spcPts val="600"/>
              </a:spcAft>
              <a:buFontTx/>
              <a:buChar char="-"/>
            </a:pPr>
            <a:r>
              <a:rPr lang="en-US" sz="2800" dirty="0" smtClean="0">
                <a:latin typeface="Times New Roman" pitchFamily="18" charset="0"/>
                <a:cs typeface="Times New Roman" pitchFamily="18" charset="0"/>
              </a:rPr>
              <a:t>M</a:t>
            </a:r>
            <a:r>
              <a:rPr lang="vi-VN" sz="2800" dirty="0" smtClean="0">
                <a:latin typeface="Times New Roman" pitchFamily="18" charset="0"/>
                <a:cs typeface="Times New Roman" pitchFamily="18" charset="0"/>
              </a:rPr>
              <a:t>ở </a:t>
            </a:r>
            <a:r>
              <a:rPr lang="vi-VN" sz="2800" dirty="0">
                <a:latin typeface="Times New Roman" pitchFamily="18" charset="0"/>
                <a:cs typeface="Times New Roman" pitchFamily="18" charset="0"/>
              </a:rPr>
              <a:t>rộng </a:t>
            </a:r>
            <a:r>
              <a:rPr lang="en-US" sz="2800" dirty="0" smtClean="0">
                <a:latin typeface="Times New Roman" pitchFamily="18" charset="0"/>
                <a:cs typeface="Times New Roman" pitchFamily="18" charset="0"/>
              </a:rPr>
              <a:t>HT</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quốc tế, hoàn thiện bộ máy tổ chức của Nhà trường phù hợp với nhu cầu giai đoạn phát triển </a:t>
            </a:r>
            <a:r>
              <a:rPr lang="vi-VN" sz="2800" dirty="0" smtClean="0">
                <a:latin typeface="Times New Roman" pitchFamily="18" charset="0"/>
                <a:cs typeface="Times New Roman" pitchFamily="18" charset="0"/>
              </a:rPr>
              <a:t>mới.</a:t>
            </a:r>
            <a:r>
              <a:rPr lang="en-US" sz="2800" dirty="0" smtClean="0">
                <a:latin typeface="Times New Roman" pitchFamily="18" charset="0"/>
                <a:cs typeface="Times New Roman" pitchFamily="18" charset="0"/>
              </a:rPr>
              <a:t> </a:t>
            </a:r>
          </a:p>
          <a:p>
            <a:pPr marL="285750" indent="-285750" algn="just">
              <a:spcAft>
                <a:spcPts val="600"/>
              </a:spcAft>
              <a:buFontTx/>
              <a:buChar char="-"/>
            </a:pPr>
            <a:r>
              <a:rPr lang="en-US" sz="2800" dirty="0" smtClean="0">
                <a:latin typeface="Times New Roman" pitchFamily="18" charset="0"/>
                <a:cs typeface="Times New Roman" pitchFamily="18" charset="0"/>
              </a:rPr>
              <a:t>Đ</a:t>
            </a:r>
            <a:r>
              <a:rPr lang="vi-VN" sz="2800" dirty="0" smtClean="0">
                <a:latin typeface="Times New Roman" pitchFamily="18" charset="0"/>
                <a:cs typeface="Times New Roman" pitchFamily="18" charset="0"/>
              </a:rPr>
              <a:t>iều </a:t>
            </a:r>
            <a:r>
              <a:rPr lang="vi-VN" sz="2800" dirty="0">
                <a:latin typeface="Times New Roman" pitchFamily="18" charset="0"/>
                <a:cs typeface="Times New Roman" pitchFamily="18" charset="0"/>
              </a:rPr>
              <a:t>chỉnh </a:t>
            </a:r>
            <a:r>
              <a:rPr lang="vi-VN" sz="2800" dirty="0" smtClean="0">
                <a:latin typeface="Times New Roman" pitchFamily="18" charset="0"/>
                <a:cs typeface="Times New Roman" pitchFamily="18" charset="0"/>
              </a:rPr>
              <a:t>hoạt động</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đảm </a:t>
            </a:r>
            <a:r>
              <a:rPr lang="vi-VN" sz="2800" dirty="0">
                <a:latin typeface="Times New Roman" pitchFamily="18" charset="0"/>
                <a:cs typeface="Times New Roman" pitchFamily="18" charset="0"/>
              </a:rPr>
              <a:t>bảo chất lượng phục vụ người học, chất lượng </a:t>
            </a:r>
            <a:r>
              <a:rPr lang="en-US" sz="2800" dirty="0" smtClean="0">
                <a:latin typeface="Times New Roman" pitchFamily="18" charset="0"/>
                <a:cs typeface="Times New Roman" pitchFamily="18" charset="0"/>
              </a:rPr>
              <a:t>ĐT</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theo </a:t>
            </a:r>
            <a:r>
              <a:rPr lang="en-US" sz="2800" dirty="0" err="1" smtClean="0">
                <a:latin typeface="Times New Roman" pitchFamily="18" charset="0"/>
                <a:cs typeface="Times New Roman" pitchFamily="18" charset="0"/>
              </a:rPr>
              <a:t>chuẩn</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trường </a:t>
            </a:r>
            <a:r>
              <a:rPr lang="vi-VN" sz="2800" dirty="0" smtClean="0">
                <a:latin typeface="Times New Roman" pitchFamily="18" charset="0"/>
                <a:cs typeface="Times New Roman" pitchFamily="18" charset="0"/>
              </a:rPr>
              <a:t>C</a:t>
            </a:r>
            <a:r>
              <a:rPr lang="en-US" sz="2800" dirty="0" smtClean="0">
                <a:latin typeface="Times New Roman" pitchFamily="18" charset="0"/>
                <a:cs typeface="Times New Roman" pitchFamily="18" charset="0"/>
              </a:rPr>
              <a:t>Đ</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tiên tiến</a:t>
            </a:r>
            <a:r>
              <a:rPr lang="vi-VN" sz="2800" dirty="0" smtClean="0">
                <a:latin typeface="Times New Roman" pitchFamily="18" charset="0"/>
                <a:cs typeface="Times New Roman" pitchFamily="18" charset="0"/>
              </a:rPr>
              <a:t>.</a:t>
            </a:r>
            <a:endParaRPr lang="en-US" sz="2800" dirty="0" smtClean="0">
              <a:latin typeface="Times New Roman" pitchFamily="18" charset="0"/>
              <a:cs typeface="Times New Roman" pitchFamily="18" charset="0"/>
            </a:endParaRPr>
          </a:p>
          <a:p>
            <a:pPr marL="285750" indent="-285750" algn="just">
              <a:spcAft>
                <a:spcPts val="600"/>
              </a:spcAft>
              <a:buFontTx/>
              <a:buChar char="-"/>
            </a:pPr>
            <a:r>
              <a:rPr lang="en-US" sz="2800" dirty="0" smtClean="0">
                <a:latin typeface="Times New Roman" pitchFamily="18" charset="0"/>
                <a:cs typeface="Times New Roman" pitchFamily="18" charset="0"/>
              </a:rPr>
              <a:t>Đ</a:t>
            </a:r>
            <a:r>
              <a:rPr lang="vi-VN" sz="2800" dirty="0" smtClean="0">
                <a:latin typeface="Times New Roman" pitchFamily="18" charset="0"/>
                <a:cs typeface="Times New Roman" pitchFamily="18" charset="0"/>
              </a:rPr>
              <a:t>ồng </a:t>
            </a:r>
            <a:r>
              <a:rPr lang="vi-VN" sz="2800" dirty="0">
                <a:latin typeface="Times New Roman" pitchFamily="18" charset="0"/>
                <a:cs typeface="Times New Roman" pitchFamily="18" charset="0"/>
              </a:rPr>
              <a:t>lòng, nhất trí </a:t>
            </a:r>
            <a:r>
              <a:rPr lang="en-US" sz="2800" dirty="0" err="1" smtClean="0">
                <a:latin typeface="Times New Roman" pitchFamily="18" charset="0"/>
                <a:cs typeface="Times New Roman" pitchFamily="18" charset="0"/>
              </a:rPr>
              <a:t>cao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sẽ</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cùng </a:t>
            </a:r>
            <a:r>
              <a:rPr lang="vi-VN" sz="2800" dirty="0">
                <a:latin typeface="Times New Roman" pitchFamily="18" charset="0"/>
                <a:cs typeface="Times New Roman" pitchFamily="18" charset="0"/>
              </a:rPr>
              <a:t>nhau nỗ lực phấn đấu, vượt qua những khó khăn để hoàn thành tốt các mục tiêu mà trường đã đề </a:t>
            </a:r>
            <a:r>
              <a:rPr lang="vi-VN" sz="2800" dirty="0" smtClean="0">
                <a:latin typeface="Times New Roman" pitchFamily="18" charset="0"/>
                <a:cs typeface="Times New Roman" pitchFamily="18" charset="0"/>
              </a:rPr>
              <a:t>ra.</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262981738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9" name="WordArt 7"/>
          <p:cNvSpPr>
            <a:spLocks noChangeArrowheads="1" noChangeShapeType="1" noTextEdit="1"/>
          </p:cNvSpPr>
          <p:nvPr/>
        </p:nvSpPr>
        <p:spPr bwMode="gray">
          <a:xfrm>
            <a:off x="152400" y="762000"/>
            <a:ext cx="8915400" cy="4724400"/>
          </a:xfrm>
          <a:prstGeom prst="rect">
            <a:avLst/>
          </a:prstGeom>
        </p:spPr>
        <p:txBody>
          <a:bodyPr wrap="none" fromWordArt="1">
            <a:prstTxWarp prst="textDeflate">
              <a:avLst>
                <a:gd name="adj" fmla="val 26227"/>
              </a:avLst>
            </a:prstTxWarp>
          </a:bodyPr>
          <a:lstStyle/>
          <a:p>
            <a:pPr algn="ctr"/>
            <a:r>
              <a:rPr lang="en-US" sz="5400" b="1" kern="10" dirty="0" smtClean="0">
                <a:ln w="28575">
                  <a:solidFill>
                    <a:schemeClr val="tx1"/>
                  </a:solidFill>
                  <a:round/>
                  <a:headEnd/>
                  <a:tailEnd/>
                </a:ln>
                <a:solidFill>
                  <a:srgbClr val="C00000"/>
                </a:solidFill>
                <a:effectLst>
                  <a:outerShdw dist="107763" dir="2700000" algn="ctr" rotWithShape="0">
                    <a:srgbClr val="000000">
                      <a:alpha val="50000"/>
                    </a:srgbClr>
                  </a:outerShdw>
                </a:effectLst>
                <a:latin typeface="Verdana"/>
                <a:ea typeface="Verdana"/>
                <a:cs typeface="Verdana"/>
              </a:rPr>
              <a:t>TRÂN TRỌNG CẢM ƠN </a:t>
            </a:r>
            <a:endParaRPr lang="en-US" sz="5400" b="1" kern="10" dirty="0">
              <a:ln w="28575">
                <a:solidFill>
                  <a:schemeClr val="tx1"/>
                </a:solidFill>
                <a:round/>
                <a:headEnd/>
                <a:tailEnd/>
              </a:ln>
              <a:solidFill>
                <a:srgbClr val="C00000"/>
              </a:solidFill>
              <a:effectLst>
                <a:outerShdw dist="107763" dir="2700000" algn="ctr" rotWithShape="0">
                  <a:srgbClr val="000000">
                    <a:alpha val="50000"/>
                  </a:srgbClr>
                </a:outerShdw>
              </a:effectLst>
              <a:latin typeface="Verdana"/>
              <a:ea typeface="Verdana"/>
              <a:cs typeface="Verdana"/>
            </a:endParaRPr>
          </a:p>
        </p:txBody>
      </p:sp>
      <p:sp>
        <p:nvSpPr>
          <p:cNvPr id="6" name="Rectangle 5"/>
          <p:cNvSpPr/>
          <p:nvPr/>
        </p:nvSpPr>
        <p:spPr>
          <a:xfrm>
            <a:off x="3657600" y="6019800"/>
            <a:ext cx="1524000" cy="762000"/>
          </a:xfrm>
          <a:prstGeom prst="rect">
            <a:avLst/>
          </a:prstGeom>
          <a:solidFill>
            <a:srgbClr val="154A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db2004174d">
  <a:themeElements>
    <a:clrScheme name="sample_dark 3">
      <a:dk1>
        <a:srgbClr val="969696"/>
      </a:dk1>
      <a:lt1>
        <a:srgbClr val="FFFFFF"/>
      </a:lt1>
      <a:dk2>
        <a:srgbClr val="003399"/>
      </a:dk2>
      <a:lt2>
        <a:srgbClr val="FCF8A2"/>
      </a:lt2>
      <a:accent1>
        <a:srgbClr val="5AB14B"/>
      </a:accent1>
      <a:accent2>
        <a:srgbClr val="2F7ADF"/>
      </a:accent2>
      <a:accent3>
        <a:srgbClr val="AAADCA"/>
      </a:accent3>
      <a:accent4>
        <a:srgbClr val="DADADA"/>
      </a:accent4>
      <a:accent5>
        <a:srgbClr val="B5D5B1"/>
      </a:accent5>
      <a:accent6>
        <a:srgbClr val="2A6ECA"/>
      </a:accent6>
      <a:hlink>
        <a:srgbClr val="8A52C8"/>
      </a:hlink>
      <a:folHlink>
        <a:srgbClr val="C48352"/>
      </a:folHlink>
    </a:clrScheme>
    <a:fontScheme name="sample_dark">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ample_dark 1">
        <a:dk1>
          <a:srgbClr val="969696"/>
        </a:dk1>
        <a:lt1>
          <a:srgbClr val="FFFFFF"/>
        </a:lt1>
        <a:dk2>
          <a:srgbClr val="005E5C"/>
        </a:dk2>
        <a:lt2>
          <a:srgbClr val="DAEEA2"/>
        </a:lt2>
        <a:accent1>
          <a:srgbClr val="238FD9"/>
        </a:accent1>
        <a:accent2>
          <a:srgbClr val="43A98E"/>
        </a:accent2>
        <a:accent3>
          <a:srgbClr val="AAB6B5"/>
        </a:accent3>
        <a:accent4>
          <a:srgbClr val="DADADA"/>
        </a:accent4>
        <a:accent5>
          <a:srgbClr val="ACC6E9"/>
        </a:accent5>
        <a:accent6>
          <a:srgbClr val="3C9980"/>
        </a:accent6>
        <a:hlink>
          <a:srgbClr val="D8A642"/>
        </a:hlink>
        <a:folHlink>
          <a:srgbClr val="B3703D"/>
        </a:folHlink>
      </a:clrScheme>
      <a:clrMap bg1="dk2" tx1="lt1" bg2="dk1" tx2="lt2" accent1="accent1" accent2="accent2" accent3="accent3" accent4="accent4" accent5="accent5" accent6="accent6" hlink="hlink" folHlink="folHlink"/>
    </a:extraClrScheme>
    <a:extraClrScheme>
      <a:clrScheme name="sample_dark 2">
        <a:dk1>
          <a:srgbClr val="969696"/>
        </a:dk1>
        <a:lt1>
          <a:srgbClr val="FFFFFF"/>
        </a:lt1>
        <a:dk2>
          <a:srgbClr val="551D2A"/>
        </a:dk2>
        <a:lt2>
          <a:srgbClr val="EEE5A2"/>
        </a:lt2>
        <a:accent1>
          <a:srgbClr val="557FE7"/>
        </a:accent1>
        <a:accent2>
          <a:srgbClr val="EB6363"/>
        </a:accent2>
        <a:accent3>
          <a:srgbClr val="B4ABAC"/>
        </a:accent3>
        <a:accent4>
          <a:srgbClr val="DADADA"/>
        </a:accent4>
        <a:accent5>
          <a:srgbClr val="B4C0F1"/>
        </a:accent5>
        <a:accent6>
          <a:srgbClr val="D55959"/>
        </a:accent6>
        <a:hlink>
          <a:srgbClr val="9351C9"/>
        </a:hlink>
        <a:folHlink>
          <a:srgbClr val="3EB2AC"/>
        </a:folHlink>
      </a:clrScheme>
      <a:clrMap bg1="dk2" tx1="lt1" bg2="dk1" tx2="lt2" accent1="accent1" accent2="accent2" accent3="accent3" accent4="accent4" accent5="accent5" accent6="accent6" hlink="hlink" folHlink="folHlink"/>
    </a:extraClrScheme>
    <a:extraClrScheme>
      <a:clrScheme name="sample_dark 3">
        <a:dk1>
          <a:srgbClr val="969696"/>
        </a:dk1>
        <a:lt1>
          <a:srgbClr val="FFFFFF"/>
        </a:lt1>
        <a:dk2>
          <a:srgbClr val="003399"/>
        </a:dk2>
        <a:lt2>
          <a:srgbClr val="FCF8A2"/>
        </a:lt2>
        <a:accent1>
          <a:srgbClr val="5AB14B"/>
        </a:accent1>
        <a:accent2>
          <a:srgbClr val="2F7ADF"/>
        </a:accent2>
        <a:accent3>
          <a:srgbClr val="AAADCA"/>
        </a:accent3>
        <a:accent4>
          <a:srgbClr val="DADADA"/>
        </a:accent4>
        <a:accent5>
          <a:srgbClr val="B5D5B1"/>
        </a:accent5>
        <a:accent6>
          <a:srgbClr val="2A6ECA"/>
        </a:accent6>
        <a:hlink>
          <a:srgbClr val="8A52C8"/>
        </a:hlink>
        <a:folHlink>
          <a:srgbClr val="C48352"/>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cdb2004174d</Template>
  <TotalTime>1333</TotalTime>
  <Words>3126</Words>
  <Application>Microsoft Office PowerPoint</Application>
  <PresentationFormat>On-screen Show (4:3)</PresentationFormat>
  <Paragraphs>234</Paragraphs>
  <Slides>31</Slides>
  <Notes>1</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cdb2004174d</vt:lpstr>
      <vt:lpstr> CHIẾN LƯỢC NÂNG CAO CHẤT LƯỢNG ĐÀO TẠO CỦA TRƯỜNG CAO ĐẲNG KỸ THUẬT LÝ TỰ TRỌNG THÀNH PHỐ HỒ CHÍ MINH THEO ĐỊNH HƯỚNG ĐỔI MỚI CĂN BẢN, TOÀN DIỆN GIÁO DỤC VÀ ĐÀO TẠO ĐẾN NĂM 2020</vt:lpstr>
      <vt:lpstr>NỘI DUNG</vt:lpstr>
      <vt:lpstr>ĐẶT VẤN ĐỀ</vt:lpstr>
      <vt:lpstr>PHÂN TÍCH BỐI CẢNH</vt:lpstr>
      <vt:lpstr>PHÂN TÍCH BỐI CẢNH</vt:lpstr>
      <vt:lpstr>LỊCH SỬ PHÁT TRIỂN TRƯỜNG</vt:lpstr>
      <vt:lpstr>THỰC TRẠNG CỦA TRƯỜNG</vt:lpstr>
      <vt:lpstr>TUYỂN SINH VÀ QUY MÔ ĐÀO TẠO</vt:lpstr>
      <vt:lpstr>THỰC TRẠNG TUYỂN SINH VÀ QUY MÔ ĐÀO TẠO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Version 5.1 build 2600</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Chiến lược nâng cao chất lượng đào tạo của Trường Cao đẳng Kỹ thuật Lý Tự Trọng thành phố Hồ Chí Minh theo định hướng đổi mới căn bản,  toàn diện giáo dục và đào tạo đến năm 2020</dc:title>
  <dc:creator>Microsoft Windows</dc:creator>
  <cp:lastModifiedBy>Sky123.Org</cp:lastModifiedBy>
  <cp:revision>156</cp:revision>
  <cp:lastPrinted>2015-06-09T12:27:21Z</cp:lastPrinted>
  <dcterms:created xsi:type="dcterms:W3CDTF">2015-05-15T07:50:54Z</dcterms:created>
  <dcterms:modified xsi:type="dcterms:W3CDTF">2015-09-19T03:22:28Z</dcterms:modified>
</cp:coreProperties>
</file>